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90" r:id="rId1"/>
  </p:sldMasterIdLst>
  <p:notesMasterIdLst>
    <p:notesMasterId r:id="rId19"/>
  </p:notesMasterIdLst>
  <p:handoutMasterIdLst>
    <p:handoutMasterId r:id="rId20"/>
  </p:handoutMasterIdLst>
  <p:sldIdLst>
    <p:sldId id="302" r:id="rId2"/>
    <p:sldId id="260" r:id="rId3"/>
    <p:sldId id="298" r:id="rId4"/>
    <p:sldId id="261" r:id="rId5"/>
    <p:sldId id="262" r:id="rId6"/>
    <p:sldId id="280" r:id="rId7"/>
    <p:sldId id="300" r:id="rId8"/>
    <p:sldId id="301" r:id="rId9"/>
    <p:sldId id="303" r:id="rId10"/>
    <p:sldId id="293" r:id="rId11"/>
    <p:sldId id="295" r:id="rId12"/>
    <p:sldId id="304" r:id="rId13"/>
    <p:sldId id="305" r:id="rId14"/>
    <p:sldId id="299" r:id="rId15"/>
    <p:sldId id="297" r:id="rId16"/>
    <p:sldId id="276" r:id="rId17"/>
    <p:sldId id="306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0C226"/>
    <a:srgbClr val="19F60E"/>
    <a:srgbClr val="404040"/>
    <a:srgbClr val="E8BA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22" autoAdjust="0"/>
    <p:restoredTop sz="94173" autoAdjust="0"/>
  </p:normalViewPr>
  <p:slideViewPr>
    <p:cSldViewPr>
      <p:cViewPr varScale="1">
        <p:scale>
          <a:sx n="88" d="100"/>
          <a:sy n="88" d="100"/>
        </p:scale>
        <p:origin x="8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33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508387956893679"/>
          <c:y val="0.20124702184822829"/>
          <c:w val="0.55324622050541394"/>
          <c:h val="0.6310854705187345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2"/>
          <c:dPt>
            <c:idx val="0"/>
            <c:bubble3D val="0"/>
            <c:explosion val="23"/>
            <c:spPr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1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2"/>
            <c:bubble3D val="0"/>
            <c:explosion val="32"/>
            <c:spPr>
              <a:gradFill rotWithShape="1">
                <a:gsLst>
                  <a:gs pos="0">
                    <a:schemeClr val="accent3">
                      <a:tint val="96000"/>
                      <a:lumMod val="100000"/>
                    </a:schemeClr>
                  </a:gs>
                  <a:gs pos="78000">
                    <a:schemeClr val="accent3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6000"/>
                      <a:lumMod val="100000"/>
                    </a:schemeClr>
                  </a:gs>
                  <a:gs pos="78000">
                    <a:schemeClr val="accent4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4"/>
            <c:bubble3D val="0"/>
            <c:explosion val="26"/>
            <c:spPr>
              <a:gradFill rotWithShape="1">
                <a:gsLst>
                  <a:gs pos="0">
                    <a:schemeClr val="accent5">
                      <a:tint val="96000"/>
                      <a:lumMod val="100000"/>
                    </a:schemeClr>
                  </a:gs>
                  <a:gs pos="78000">
                    <a:schemeClr val="accent5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96000"/>
                      <a:lumMod val="100000"/>
                    </a:schemeClr>
                  </a:gs>
                  <a:gs pos="78000">
                    <a:schemeClr val="accent6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6"/>
            <c:bubble3D val="0"/>
            <c:explosion val="35"/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7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8"/>
            <c:bubble3D val="0"/>
            <c:explosion val="28"/>
            <c:spPr>
              <a:solidFill>
                <a:srgbClr val="002060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Lbls>
            <c:dLbl>
              <c:idx val="0"/>
              <c:layout>
                <c:manualLayout>
                  <c:x val="4.3590455761325662E-2"/>
                  <c:y val="-8.213078946862236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1516006768478716"/>
                  <c:y val="0.1943387112975719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7598845854734085"/>
                  <c:y val="-1.728532134209024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3955586131455482E-3"/>
                  <c:y val="5.471823927060870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0764810854349515E-3"/>
                  <c:y val="1.557936214972535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8515378633143325E-2"/>
                  <c:y val="1.517962286571617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4250937929973591E-2"/>
                  <c:y val="-4.839594113495365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394105783118115E-2"/>
                  <c:y val="-1.76686856295295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6.5335048242502969E-2"/>
                  <c:y val="-2.375522818056110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2857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Развитие растениеводства и мелиорации земель сельскохозяйственного назначения</c:v>
                </c:pt>
                <c:pt idx="1">
                  <c:v>Развитие животноводства</c:v>
                </c:pt>
                <c:pt idx="2">
                  <c:v>Развитие пищевой и перерабатывающей промышленности</c:v>
                </c:pt>
                <c:pt idx="3">
                  <c:v>Техническая и технологическая модернизация, инновационное развитие агропромышленного комплекса</c:v>
                </c:pt>
                <c:pt idx="4">
                  <c:v>Устойчивое развитие сельских территорий</c:v>
                </c:pt>
                <c:pt idx="5">
                  <c:v>Развитие малых форм хозяйствования</c:v>
                </c:pt>
                <c:pt idx="6">
                  <c:v>Повышение уровня кадрового потенциала и информационного обеспечения агропромышленного комплекса</c:v>
                </c:pt>
                <c:pt idx="7">
                  <c:v>Обеспечение эпизоотического и ветеринарно-санитарного благополучия</c:v>
                </c:pt>
                <c:pt idx="8">
                  <c:v>Обеспечение реализации государственной программы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83.073999999999998</c:v>
                </c:pt>
                <c:pt idx="1">
                  <c:v>604.21199999999999</c:v>
                </c:pt>
                <c:pt idx="2">
                  <c:v>58.92</c:v>
                </c:pt>
                <c:pt idx="3">
                  <c:v>184.76900000000001</c:v>
                </c:pt>
                <c:pt idx="4">
                  <c:v>140.02099999999999</c:v>
                </c:pt>
                <c:pt idx="5">
                  <c:v>0</c:v>
                </c:pt>
                <c:pt idx="6">
                  <c:v>11.023</c:v>
                </c:pt>
                <c:pt idx="7">
                  <c:v>168.89500000000001</c:v>
                </c:pt>
                <c:pt idx="8">
                  <c:v>44.77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проб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168</c:v>
                </c:pt>
                <c:pt idx="1">
                  <c:v>187</c:v>
                </c:pt>
                <c:pt idx="2">
                  <c:v>197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исследований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1853</c:v>
                </c:pt>
                <c:pt idx="1">
                  <c:v>1891</c:v>
                </c:pt>
                <c:pt idx="2">
                  <c:v>2155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93099872"/>
        <c:axId val="293100432"/>
        <c:axId val="0"/>
      </c:bar3DChart>
      <c:catAx>
        <c:axId val="293099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3100432"/>
        <c:crosses val="autoZero"/>
        <c:auto val="1"/>
        <c:lblAlgn val="ctr"/>
        <c:lblOffset val="100"/>
        <c:noMultiLvlLbl val="0"/>
      </c:catAx>
      <c:valAx>
        <c:axId val="29310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3099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991039309808455E-2"/>
          <c:y val="0.12112290553574856"/>
          <c:w val="1.9179382367476412E-2"/>
          <c:h val="1.6854608747176241E-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1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6000"/>
                      <a:lumMod val="100000"/>
                    </a:schemeClr>
                  </a:gs>
                  <a:gs pos="78000">
                    <a:schemeClr val="accent3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6000"/>
                      <a:lumMod val="100000"/>
                    </a:schemeClr>
                  </a:gs>
                  <a:gs pos="78000">
                    <a:schemeClr val="accent4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6000"/>
                      <a:lumMod val="100000"/>
                    </a:schemeClr>
                  </a:gs>
                  <a:gs pos="78000">
                    <a:schemeClr val="accent5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96000"/>
                      <a:lumMod val="100000"/>
                    </a:schemeClr>
                  </a:gs>
                  <a:gs pos="78000">
                    <a:schemeClr val="accent6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6"/>
            <c:bubble3D val="0"/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7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8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cat>
            <c:strRef>
              <c:f>Лист1!$A$2:$A$10</c:f>
              <c:strCache>
                <c:ptCount val="9"/>
                <c:pt idx="0">
                  <c:v>Развитие растениеводства и мелиорации земель сельскохозяйственного назначения</c:v>
                </c:pt>
                <c:pt idx="1">
                  <c:v>Развитие животноводства</c:v>
                </c:pt>
                <c:pt idx="2">
                  <c:v>Развитие пищевой и перерабатывающей промышленности</c:v>
                </c:pt>
                <c:pt idx="3">
                  <c:v>Техническая и технологическая модернизация, инновационное развитие агропромышленного комплекса</c:v>
                </c:pt>
                <c:pt idx="4">
                  <c:v>Устойчивое развитие сельских территорий</c:v>
                </c:pt>
                <c:pt idx="5">
                  <c:v>Развитие малых форм хозяйствования</c:v>
                </c:pt>
                <c:pt idx="6">
                  <c:v>Повышение уровня кадрового потенциала и информационного обеспечения агропромышленного комплекса</c:v>
                </c:pt>
                <c:pt idx="7">
                  <c:v>Обеспечение эпизоотического и ветеринарно-санитарного благополучия</c:v>
                </c:pt>
                <c:pt idx="8">
                  <c:v>Обеспечение реализации государственной программы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67.78</c:v>
                </c:pt>
                <c:pt idx="1">
                  <c:v>574.61</c:v>
                </c:pt>
                <c:pt idx="2">
                  <c:v>39.04</c:v>
                </c:pt>
                <c:pt idx="3">
                  <c:v>130.77000000000001</c:v>
                </c:pt>
                <c:pt idx="4">
                  <c:v>84.99</c:v>
                </c:pt>
                <c:pt idx="5">
                  <c:v>43.12</c:v>
                </c:pt>
                <c:pt idx="6">
                  <c:v>7.96</c:v>
                </c:pt>
                <c:pt idx="7">
                  <c:v>168.72</c:v>
                </c:pt>
                <c:pt idx="8">
                  <c:v>45.8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8"/>
        <c:delete val="1"/>
      </c:legendEntry>
      <c:layout>
        <c:manualLayout>
          <c:xMode val="edge"/>
          <c:yMode val="edge"/>
          <c:x val="0"/>
          <c:y val="1.4157432937724423E-3"/>
          <c:w val="0.99853081458382031"/>
          <c:h val="0.99631863422932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40" b="1" i="0" u="none" strike="noStrike" kern="7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l">
        <a:defRPr sz="1400" b="1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862684569439374"/>
          <c:y val="1.0946769740730085E-2"/>
          <c:w val="0.61245086524777681"/>
          <c:h val="0.96926790930059459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spPr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10800000" scaled="1"/>
            </a:gra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2.183619809439162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797075457224329E-2"/>
                  <c:y val="-2.66809917681797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1836198094391596E-2"/>
                  <c:y val="2.66809917681787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картофель, 
тыс. тонн</c:v>
                </c:pt>
                <c:pt idx="1">
                  <c:v>овощи, 
тыс. тонн</c:v>
                </c:pt>
                <c:pt idx="2">
                  <c:v>зерно, 
тыс. тонн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46.168999999999997</c:v>
                </c:pt>
                <c:pt idx="1">
                  <c:v>17.399999999999999</c:v>
                </c:pt>
                <c:pt idx="2">
                  <c:v>0.19900000000000001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 год</c:v>
                </c:pt>
              </c:strCache>
            </c:strRef>
          </c:tx>
          <c:spPr>
            <a:gradFill flip="none" rotWithShape="1">
              <a:gsLst>
                <a:gs pos="100000">
                  <a:schemeClr val="accent3">
                    <a:alpha val="0"/>
                  </a:schemeClr>
                </a:gs>
                <a:gs pos="50000">
                  <a:schemeClr val="accent3"/>
                </a:gs>
              </a:gsLst>
              <a:lin ang="10800000" scaled="1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0078245274334598E-2"/>
                  <c:y val="-1.86766942377251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757952820057031E-2"/>
                  <c:y val="-1.0672396707271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8476783002946733E-2"/>
                  <c:y val="-2.66809917681787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картофель, 
тыс. тонн</c:v>
                </c:pt>
                <c:pt idx="1">
                  <c:v>овощи, 
тыс. тонн</c:v>
                </c:pt>
                <c:pt idx="2">
                  <c:v>зерно, 
тыс. тонн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51.86</c:v>
                </c:pt>
                <c:pt idx="1">
                  <c:v>18.22</c:v>
                </c:pt>
                <c:pt idx="2">
                  <c:v>0.255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 год</c:v>
                </c:pt>
              </c:strCache>
            </c:strRef>
          </c:tx>
          <c:spPr>
            <a:gradFill flip="none" rotWithShape="1">
              <a:gsLst>
                <a:gs pos="100000">
                  <a:schemeClr val="accent5">
                    <a:alpha val="0"/>
                  </a:schemeClr>
                </a:gs>
                <a:gs pos="50000">
                  <a:schemeClr val="accent5"/>
                </a:gs>
              </a:gsLst>
              <a:lin ang="10800000" scaled="1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0156490548669196E-2"/>
                  <c:y val="-1.3340495884089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6875320731558867E-2"/>
                  <c:y val="-5.33619835363574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5.0391226371672961E-2"/>
                  <c:y val="1.222864662737923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картофель, 
тыс. тонн</c:v>
                </c:pt>
                <c:pt idx="1">
                  <c:v>овощи, 
тыс. тонн</c:v>
                </c:pt>
                <c:pt idx="2">
                  <c:v>зерно, 
тыс. тонн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42.93</c:v>
                </c:pt>
                <c:pt idx="1">
                  <c:v>16.91</c:v>
                </c:pt>
                <c:pt idx="2">
                  <c:v>5.6000000000000001E-2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38136304"/>
        <c:axId val="241937008"/>
        <c:axId val="0"/>
      </c:bar3DChart>
      <c:valAx>
        <c:axId val="24193700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38136304"/>
        <c:crosses val="autoZero"/>
        <c:crossBetween val="between"/>
      </c:valAx>
      <c:catAx>
        <c:axId val="238136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19370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5173406658519426"/>
          <c:y val="0.25090195407802152"/>
          <c:w val="0.17099938631157383"/>
          <c:h val="0.315082344473452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913287412509721E-2"/>
          <c:y val="0"/>
          <c:w val="0.72165057470466243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explosion val="22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6000"/>
                      <a:lumMod val="100000"/>
                    </a:schemeClr>
                  </a:gs>
                  <a:gs pos="78000">
                    <a:schemeClr val="accent1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6000"/>
                      <a:lumMod val="100000"/>
                    </a:schemeClr>
                  </a:gs>
                  <a:gs pos="78000">
                    <a:schemeClr val="accent2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6000"/>
                      <a:lumMod val="100000"/>
                    </a:schemeClr>
                  </a:gs>
                  <a:gs pos="78000">
                    <a:schemeClr val="accent3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6000"/>
                      <a:lumMod val="100000"/>
                    </a:schemeClr>
                  </a:gs>
                  <a:gs pos="78000">
                    <a:schemeClr val="accent4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</c:dPt>
          <c:dLbls>
            <c:dLbl>
              <c:idx val="0"/>
              <c:layout>
                <c:manualLayout>
                  <c:x val="-8.3000719218332464E-2"/>
                  <c:y val="8.34342122639433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8690057829831775E-2"/>
                  <c:y val="-0.276658174494871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картофель, тыс. га</c:v>
                </c:pt>
                <c:pt idx="1">
                  <c:v>кормовые культуры, тыс. га</c:v>
                </c:pt>
                <c:pt idx="2">
                  <c:v>овощи, тыс. га</c:v>
                </c:pt>
                <c:pt idx="3">
                  <c:v>зерновые культуры, тыс. га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2.56</c:v>
                </c:pt>
                <c:pt idx="1">
                  <c:v>17.96</c:v>
                </c:pt>
                <c:pt idx="2">
                  <c:v>0.6</c:v>
                </c:pt>
                <c:pt idx="3">
                  <c:v>0.14000000000000001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7242601699226412"/>
          <c:y val="0.28184187106804054"/>
          <c:w val="0.3163006741940953"/>
          <c:h val="0.534476922452004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3745772795753747E-2"/>
          <c:y val="5.8789691770358851E-2"/>
          <c:w val="0.92930380528850898"/>
          <c:h val="0.7059215642706365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90C22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4834800286987842E-2"/>
                  <c:y val="-2.0257297800244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3186489143989132E-2"/>
                  <c:y val="-1.9290391345406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5932445719945965E-3"/>
                  <c:y val="-1.929039134540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Молоко, тыс. тонн</c:v>
                </c:pt>
                <c:pt idx="1">
                  <c:v>Мясо в ж. весе, тыс. тонн</c:v>
                </c:pt>
                <c:pt idx="2">
                  <c:v>Яйцо, млн. шт.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17.95</c:v>
                </c:pt>
                <c:pt idx="1">
                  <c:v>5.2</c:v>
                </c:pt>
                <c:pt idx="2">
                  <c:v>49.6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E8BA1E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4724667144979739E-2"/>
                  <c:y val="-3.3746033426841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77973371598379E-2"/>
                  <c:y val="-3.16672713448505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813142257298514E-2"/>
                  <c:y val="-2.99749680591045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Молоко, тыс. тонн</c:v>
                </c:pt>
                <c:pt idx="1">
                  <c:v>Мясо в ж. весе, тыс. тонн</c:v>
                </c:pt>
                <c:pt idx="2">
                  <c:v>Яйцо, млн. шт.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18.440000000000001</c:v>
                </c:pt>
                <c:pt idx="1">
                  <c:v>5.3</c:v>
                </c:pt>
                <c:pt idx="2">
                  <c:v>53.8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9669600573975684E-2"/>
                  <c:y val="-3.30692423064104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8021289430977037E-2"/>
                  <c:y val="-2.75577019220087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4724667144979739E-2"/>
                  <c:y val="-2.480193172980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Молоко, тыс. тонн</c:v>
                </c:pt>
                <c:pt idx="1">
                  <c:v>Мясо в ж. весе, тыс. тонн</c:v>
                </c:pt>
                <c:pt idx="2">
                  <c:v>Яйцо, млн. шт.</c:v>
                </c:pt>
              </c:strCache>
            </c:strRef>
          </c:cat>
          <c:val>
            <c:numRef>
              <c:f>Лист1!$D$2:$D$4</c:f>
              <c:numCache>
                <c:formatCode>0.00</c:formatCode>
                <c:ptCount val="3"/>
                <c:pt idx="0">
                  <c:v>20.5</c:v>
                </c:pt>
                <c:pt idx="1">
                  <c:v>6.8849999999999998</c:v>
                </c:pt>
                <c:pt idx="2">
                  <c:v>53.5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38141344"/>
        <c:axId val="238141904"/>
        <c:axId val="0"/>
      </c:bar3DChart>
      <c:catAx>
        <c:axId val="2381413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8141904"/>
        <c:crosses val="autoZero"/>
        <c:auto val="1"/>
        <c:lblAlgn val="ctr"/>
        <c:lblOffset val="100"/>
        <c:noMultiLvlLbl val="0"/>
      </c:catAx>
      <c:valAx>
        <c:axId val="2381419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38141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6376596016080517"/>
          <c:y val="2.9100529100529099E-2"/>
          <c:w val="0.71173830479740929"/>
          <c:h val="0.8156434809711603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gradFill flip="none" rotWithShape="1">
              <a:gsLst>
                <a:gs pos="100000">
                  <a:schemeClr val="accent1">
                    <a:alpha val="0"/>
                  </a:schemeClr>
                </a:gs>
                <a:gs pos="98000">
                  <a:schemeClr val="accent1"/>
                </a:gs>
              </a:gsLst>
              <a:lin ang="10800000" scaled="1"/>
            </a:gra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Корма для животных,
тыс. тонн</c:v>
                </c:pt>
                <c:pt idx="1">
                  <c:v>Хлебобулочные изделия,
тыс. тонн</c:v>
                </c:pt>
                <c:pt idx="2">
                  <c:v>Цельномолочная 
 продукция,
тыс. тонн</c:v>
                </c:pt>
                <c:pt idx="3">
                  <c:v>Кондитерские изделия,
тыс. тонн</c:v>
                </c:pt>
                <c:pt idx="4">
                  <c:v>Мясные полуфабрикаты и 
кулинарные изделия,
тыс. тонн</c:v>
                </c:pt>
                <c:pt idx="5">
                  <c:v>Безалкогольные напитки и минеральная вода, 
млн. дкл</c:v>
                </c:pt>
              </c:strCache>
            </c:strRef>
          </c:cat>
          <c:val>
            <c:numRef>
              <c:f>Лист1!$B$2:$B$7</c:f>
              <c:numCache>
                <c:formatCode>0.00</c:formatCode>
                <c:ptCount val="6"/>
                <c:pt idx="0">
                  <c:v>16.43</c:v>
                </c:pt>
                <c:pt idx="1">
                  <c:v>20.2</c:v>
                </c:pt>
                <c:pt idx="2">
                  <c:v>12.132</c:v>
                </c:pt>
                <c:pt idx="3">
                  <c:v>1.591</c:v>
                </c:pt>
                <c:pt idx="4">
                  <c:v>2.052</c:v>
                </c:pt>
                <c:pt idx="5">
                  <c:v>1.575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Корма для животных,
тыс. тонн</c:v>
                </c:pt>
                <c:pt idx="1">
                  <c:v>Хлебобулочные изделия,
тыс. тонн</c:v>
                </c:pt>
                <c:pt idx="2">
                  <c:v>Цельномолочная 
 продукция,
тыс. тонн</c:v>
                </c:pt>
                <c:pt idx="3">
                  <c:v>Кондитерские изделия,
тыс. тонн</c:v>
                </c:pt>
                <c:pt idx="4">
                  <c:v>Мясные полуфабрикаты и 
кулинарные изделия,
тыс. тонн</c:v>
                </c:pt>
                <c:pt idx="5">
                  <c:v>Безалкогольные напитки и минеральная вода, 
млн. дкл</c:v>
                </c:pt>
              </c:strCache>
            </c:strRef>
          </c:cat>
          <c:val>
            <c:numRef>
              <c:f>Лист1!$C$2:$C$7</c:f>
              <c:numCache>
                <c:formatCode>0.00</c:formatCode>
                <c:ptCount val="6"/>
                <c:pt idx="0">
                  <c:v>18.16</c:v>
                </c:pt>
                <c:pt idx="1">
                  <c:v>20.96</c:v>
                </c:pt>
                <c:pt idx="2">
                  <c:v>12.698</c:v>
                </c:pt>
                <c:pt idx="3">
                  <c:v>1.544</c:v>
                </c:pt>
                <c:pt idx="4">
                  <c:v>2.0939999999999999</c:v>
                </c:pt>
                <c:pt idx="5">
                  <c:v>1.6539999999999999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CC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Лист1!$A$2:$A$7</c:f>
              <c:strCache>
                <c:ptCount val="6"/>
                <c:pt idx="0">
                  <c:v>Корма для животных,
тыс. тонн</c:v>
                </c:pt>
                <c:pt idx="1">
                  <c:v>Хлебобулочные изделия,
тыс. тонн</c:v>
                </c:pt>
                <c:pt idx="2">
                  <c:v>Цельномолочная 
 продукция,
тыс. тонн</c:v>
                </c:pt>
                <c:pt idx="3">
                  <c:v>Кондитерские изделия,
тыс. тонн</c:v>
                </c:pt>
                <c:pt idx="4">
                  <c:v>Мясные полуфабрикаты и 
кулинарные изделия,
тыс. тонн</c:v>
                </c:pt>
                <c:pt idx="5">
                  <c:v>Безалкогольные напитки и минеральная вода, 
млн. дкл</c:v>
                </c:pt>
              </c:strCache>
            </c:strRef>
          </c:cat>
          <c:val>
            <c:numRef>
              <c:f>Лист1!$D$2:$D$7</c:f>
              <c:numCache>
                <c:formatCode>0.00</c:formatCode>
                <c:ptCount val="6"/>
                <c:pt idx="0">
                  <c:v>23.608000000000001</c:v>
                </c:pt>
                <c:pt idx="1">
                  <c:v>21.169600000000003</c:v>
                </c:pt>
                <c:pt idx="2">
                  <c:v>13.447182</c:v>
                </c:pt>
                <c:pt idx="3">
                  <c:v>1.5347360000000001</c:v>
                </c:pt>
                <c:pt idx="4">
                  <c:v>2.2238280000000001</c:v>
                </c:pt>
                <c:pt idx="5">
                  <c:v>1.690388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237247584"/>
        <c:axId val="238143584"/>
        <c:axId val="0"/>
      </c:bar3DChart>
      <c:catAx>
        <c:axId val="23724758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8143584"/>
        <c:crosses val="autoZero"/>
        <c:auto val="1"/>
        <c:lblAlgn val="ctr"/>
        <c:lblOffset val="100"/>
        <c:noMultiLvlLbl val="0"/>
      </c:catAx>
      <c:valAx>
        <c:axId val="23814358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37247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143683623630295"/>
          <c:y val="0.88247307468307234"/>
          <c:w val="0.27895550185781826"/>
          <c:h val="6.02531813020016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5232074255598829E-3"/>
          <c:y val="6.4933537230914262E-4"/>
          <c:w val="0.98419973935259897"/>
          <c:h val="0.868724356297576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ФБ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4.40923230752139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Финансирование, млн. рублей</c:v>
                </c:pt>
              </c:strCache>
            </c:strRef>
          </c:cat>
          <c:val>
            <c:numRef>
              <c:f>Лист1!$B$2</c:f>
              <c:numCache>
                <c:formatCode>0.00</c:formatCode>
                <c:ptCount val="1"/>
                <c:pt idx="0">
                  <c:v>7.6059999999999999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КБ</c:v>
                </c:pt>
              </c:strCache>
            </c:strRef>
          </c:tx>
          <c:spPr>
            <a:gradFill>
              <a:gsLst>
                <a:gs pos="100000">
                  <a:schemeClr val="accent3">
                    <a:alpha val="0"/>
                  </a:schemeClr>
                </a:gs>
                <a:gs pos="50000">
                  <a:schemeClr val="accent3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9860366392038312E-2"/>
                  <c:y val="-2.48725925039667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49274641998842"/>
                      <c:h val="0.1108413167767683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</c:f>
              <c:strCache>
                <c:ptCount val="1"/>
                <c:pt idx="0">
                  <c:v>Финансирование, млн. рублей</c:v>
                </c:pt>
              </c:strCache>
            </c:strRef>
          </c:cat>
          <c:val>
            <c:numRef>
              <c:f>Лист1!$C$2</c:f>
              <c:numCache>
                <c:formatCode>0.00</c:formatCode>
                <c:ptCount val="1"/>
                <c:pt idx="0">
                  <c:v>31.443999999999999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Внебюджетные источники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0.12380404370274639"/>
                  <c:y val="-2.48725925039667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77534075161235"/>
                      <c:h val="0.1108413167767683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Финансирование, млн. рублей</c:v>
                </c:pt>
              </c:strCache>
            </c:strRef>
          </c:cat>
          <c:val>
            <c:numRef>
              <c:f>Лист1!$D$2</c:f>
              <c:numCache>
                <c:formatCode>0.00</c:formatCode>
                <c:ptCount val="1"/>
                <c:pt idx="0">
                  <c:v>31.562999999999999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291650000"/>
        <c:axId val="291650560"/>
        <c:axId val="0"/>
      </c:bar3DChart>
      <c:catAx>
        <c:axId val="2916500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1650560"/>
        <c:crosses val="autoZero"/>
        <c:auto val="1"/>
        <c:lblAlgn val="ctr"/>
        <c:lblOffset val="100"/>
        <c:noMultiLvlLbl val="0"/>
      </c:catAx>
      <c:valAx>
        <c:axId val="2916505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91650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"/>
          <c:w val="0.54743698068635649"/>
          <c:h val="0.38579954791347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7059995697877526E-4"/>
          <c:y val="1.225931006341526E-2"/>
          <c:w val="0.98419973935259897"/>
          <c:h val="0.869332518609043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Молодые 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8762690670303773E-2"/>
                  <c:y val="-2.9863869292300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127791947466837E-2"/>
                  <c:y val="-3.1939117875791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Количество семей</c:v>
                </c:pt>
                <c:pt idx="1">
                  <c:v>Объем ввода, тыс. кв.м.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</c:v>
                </c:pt>
                <c:pt idx="1">
                  <c:v>0.89600000000000002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Граждане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6288072010911246E-2"/>
                  <c:y val="-3.3245727326593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0131852961964037"/>
                  <c:y val="-2.53971780913231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400" b="1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Количество семей</c:v>
                </c:pt>
                <c:pt idx="1">
                  <c:v>Объем ввода, тыс. кв.м.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</c:v>
                </c:pt>
                <c:pt idx="1">
                  <c:v>0.78300000000000003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91653360"/>
        <c:axId val="291653920"/>
        <c:axId val="0"/>
      </c:bar3DChart>
      <c:catAx>
        <c:axId val="291653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1653920"/>
        <c:crosses val="autoZero"/>
        <c:auto val="1"/>
        <c:lblAlgn val="ctr"/>
        <c:lblOffset val="100"/>
        <c:noMultiLvlLbl val="0"/>
      </c:catAx>
      <c:valAx>
        <c:axId val="2916539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1653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537851586230361"/>
          <c:y val="0.18230700061104321"/>
          <c:w val="0.36208595026084572"/>
          <c:h val="0.323222477595082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20"/>
      <c:hPercent val="70"/>
      <c:rotY val="240"/>
      <c:depthPercent val="120"/>
      <c:rAngAx val="0"/>
      <c:perspective val="10"/>
    </c:view3D>
    <c:floor>
      <c:thickness val="0"/>
      <c:spPr>
        <a:noFill/>
        <a:ln w="9525">
          <a:noFill/>
        </a:ln>
      </c:spPr>
    </c:floor>
    <c:sideWall>
      <c:thickness val="0"/>
      <c:spPr>
        <a:noFill/>
      </c:spPr>
    </c:sideWall>
    <c:backWall>
      <c:thickness val="0"/>
      <c:spPr>
        <a:noFill/>
      </c:spPr>
    </c:backWall>
    <c:plotArea>
      <c:layout>
        <c:manualLayout>
          <c:layoutTarget val="inner"/>
          <c:xMode val="edge"/>
          <c:yMode val="edge"/>
          <c:x val="0.31225986278745277"/>
          <c:y val="0"/>
          <c:w val="0.63688431310333049"/>
          <c:h val="0.9024431643528754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профилактическая вакцинация и обработка животных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7.1530283970837171E-3"/>
                  <c:y val="-3.93839749214901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123561166122982"/>
                  <c:y val="0.10828816589405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6032436061465022E-2"/>
                  <c:y val="-2.70687100915645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4135992058230022E-2"/>
                  <c:y val="2.9529843045396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1">
                  <c:v>2017 год</c:v>
                </c:pt>
                <c:pt idx="5">
                  <c:v>2016 год</c:v>
                </c:pt>
                <c:pt idx="9">
                  <c:v>2015 год 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1">
                  <c:v>160.29300000000001</c:v>
                </c:pt>
                <c:pt idx="5">
                  <c:v>151.83000000000001</c:v>
                </c:pt>
                <c:pt idx="9">
                  <c:v>139.69499999999999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диагностические исследования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 prstMaterial="metal">
              <a:bevelT w="69850" h="25400" prst="softRound"/>
            </a:sp3d>
          </c:spPr>
          <c:invertIfNegative val="0"/>
          <c:dLbls>
            <c:dLbl>
              <c:idx val="1"/>
              <c:layout>
                <c:manualLayout>
                  <c:x val="1.8494958146824784E-2"/>
                  <c:y val="-1.6192584800642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4044514576537276"/>
                  <c:y val="9.5162327603870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465377204205506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4704517485337263E-2"/>
                  <c:y val="-3.28145957254731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3.2239548054995085E-2"/>
                  <c:y val="-1.4764921522698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t" anchorCtr="1"/>
              <a:lstStyle/>
              <a:p>
                <a:pPr>
                  <a:defRPr sz="14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1">
                  <c:v>2017 год</c:v>
                </c:pt>
                <c:pt idx="5">
                  <c:v>2016 год</c:v>
                </c:pt>
                <c:pt idx="9">
                  <c:v>2015 год 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1">
                  <c:v>52.902000000000001</c:v>
                </c:pt>
                <c:pt idx="5">
                  <c:v>42.411000000000001</c:v>
                </c:pt>
                <c:pt idx="9">
                  <c:v>41.427999999999997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мониторинговые исследования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1.2892982022308154E-2"/>
                  <c:y val="1.2144903637379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3533804955572284"/>
                  <c:y val="0.101725246748964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5.7956224696658558E-2"/>
                  <c:y val="7.74446873487176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1">
                  <c:v>2017 год</c:v>
                </c:pt>
                <c:pt idx="5">
                  <c:v>2016 год</c:v>
                </c:pt>
                <c:pt idx="9">
                  <c:v>2015 год 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  <c:pt idx="1">
                  <c:v>2.1909999999999998</c:v>
                </c:pt>
                <c:pt idx="5">
                  <c:v>2.2109999999999999</c:v>
                </c:pt>
                <c:pt idx="9">
                  <c:v>2.371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"/>
        <c:gapDepth val="45"/>
        <c:shape val="cylinder"/>
        <c:axId val="293095952"/>
        <c:axId val="293096512"/>
        <c:axId val="244766320"/>
      </c:bar3DChart>
      <c:catAx>
        <c:axId val="293095952"/>
        <c:scaling>
          <c:orientation val="minMax"/>
        </c:scaling>
        <c:delete val="0"/>
        <c:axPos val="b"/>
        <c:numFmt formatCode="General" sourceLinked="1"/>
        <c:majorTickMark val="out"/>
        <c:minorTickMark val="in"/>
        <c:tickLblPos val="nextTo"/>
        <c:txPr>
          <a:bodyPr rot="-60000" vert="horz" anchor="t" anchorCtr="0"/>
          <a:lstStyle/>
          <a:p>
            <a:pPr>
              <a:defRPr sz="1800" b="1" i="1" kern="1500" cap="small" spc="-100" baseline="26000">
                <a:solidFill>
                  <a:schemeClr val="tx1"/>
                </a:solidFill>
                <a:latin typeface="+mn-lt"/>
              </a:defRPr>
            </a:pPr>
            <a:endParaRPr lang="ru-RU"/>
          </a:p>
        </c:txPr>
        <c:crossAx val="293096512"/>
        <c:crosses val="autoZero"/>
        <c:auto val="0"/>
        <c:lblAlgn val="ctr"/>
        <c:lblOffset val="100"/>
        <c:noMultiLvlLbl val="0"/>
      </c:catAx>
      <c:valAx>
        <c:axId val="2930965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93095952"/>
        <c:crosses val="max"/>
        <c:crossBetween val="between"/>
      </c:valAx>
      <c:serAx>
        <c:axId val="244766320"/>
        <c:scaling>
          <c:orientation val="minMax"/>
        </c:scaling>
        <c:delete val="1"/>
        <c:axPos val="b"/>
        <c:numFmt formatCode="@" sourceLinked="1"/>
        <c:majorTickMark val="none"/>
        <c:minorTickMark val="none"/>
        <c:tickLblPos val="nextTo"/>
        <c:crossAx val="293096512"/>
        <c:crosses val="autoZero"/>
      </c:serAx>
    </c:plotArea>
    <c:legend>
      <c:legendPos val="r"/>
      <c:layout>
        <c:manualLayout>
          <c:xMode val="edge"/>
          <c:yMode val="edge"/>
          <c:x val="5.9873778910235022E-2"/>
          <c:y val="0.3566273075252403"/>
          <c:w val="0.24421598568888997"/>
          <c:h val="0.62164860565618396"/>
        </c:manualLayout>
      </c:layout>
      <c:overlay val="1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 flip="none" rotWithShape="1"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10800000" scaled="1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E087F28C-CA5C-4AC7-B16A-78F7404ABBD7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7F6FFFE9-5433-473D-8BE7-A9FF792C82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99340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797BC923-4FE1-4EAA-A833-85BCF43B052A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67"/>
            <a:ext cx="5438140" cy="3908238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1EA55A21-6CF1-45B0-9759-D12BCC1E3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97552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55A21-6CF1-45B0-9759-D12BCC1E3602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771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A55A21-6CF1-45B0-9759-D12BCC1E36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0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55A21-6CF1-45B0-9759-D12BCC1E3602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317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55A21-6CF1-45B0-9759-D12BCC1E3602}" type="slidenum">
              <a:rPr lang="ru-RU" smtClean="0"/>
              <a:t>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483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A55A21-6CF1-45B0-9759-D12BCC1E360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721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C4128-097B-49F5-B88A-C08E0240D8A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124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87F1-58F9-4359-A418-65C0049DA4B8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21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BE2B7-F161-4F00-B23A-B1B736080E3E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167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E271A-C3C2-4CEE-BA3A-30D655A0CDF0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76832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BD7B-DC28-4258-ACEA-98FBFE4D9E07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219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013F-8787-47C4-AD53-CDAD76BFA987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8771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28596-E36F-4FEB-9B2A-F3D7DE6606B7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047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8649C-BEB0-43B1-88F0-779F28C9440E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79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7DD9-7484-412C-A39E-555DDC5BE090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94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517F-CB35-4BE4-86B4-D3AC8525CDAF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40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D9450-DD64-4B65-ACB8-750D5053C43B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26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78BD0-60CB-4D18-9B20-8F2BBBA3542F}" type="datetime1">
              <a:rPr lang="ru-RU" smtClean="0"/>
              <a:t>24.01.2018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16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7B586-C7E8-4650-8CD1-C597FB0FB56C}" type="datetime1">
              <a:rPr lang="ru-RU" smtClean="0"/>
              <a:t>24.01.2018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62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69D6-703B-4F90-B325-5CA8F02B80FB}" type="datetime1">
              <a:rPr lang="ru-RU" smtClean="0"/>
              <a:t>24.01.2018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20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79D39-A45B-45F0-BB46-AD1EE272ECF7}" type="datetime1">
              <a:rPr lang="ru-RU" smtClean="0"/>
              <a:t>24.01.2018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3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80C62-C311-4703-90D7-29DC5E9913DC}" type="datetime1">
              <a:rPr lang="ru-RU" smtClean="0"/>
              <a:t>24.01.2018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88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18C07-F057-4BA5-827E-7E309193B60D}" type="datetime1">
              <a:rPr lang="ru-RU" smtClean="0"/>
              <a:t>24.01.2018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1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6B222-3AC1-47EB-B329-071C750D7D67}" type="datetime1">
              <a:rPr lang="ru-RU" smtClean="0"/>
              <a:t>24.01.2018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31BE559-0B79-4E93-A797-B904C97D5B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695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  <p:sldLayoutId id="2147484102" r:id="rId12"/>
    <p:sldLayoutId id="2147484103" r:id="rId13"/>
    <p:sldLayoutId id="2147484104" r:id="rId14"/>
    <p:sldLayoutId id="2147484105" r:id="rId15"/>
    <p:sldLayoutId id="2147484106" r:id="rId16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509120"/>
            <a:ext cx="4050450" cy="918102"/>
          </a:xfrm>
        </p:spPr>
        <p:txBody>
          <a:bodyPr>
            <a:normAutofit fontScale="62500" lnSpcReduction="20000"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ru-RU" sz="105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Доклад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Министра сельского хозяйства, пищевой и перерабатывающей промышленности Камчатского края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Clr>
                <a:srgbClr val="86CE24"/>
              </a:buClr>
              <a:buSzPct val="85000"/>
            </a:pPr>
            <a:r>
              <a:rPr lang="ru-RU" sz="2025" b="1" i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Кучеренко </a:t>
            </a:r>
            <a:r>
              <a:rPr lang="ru-RU" sz="2025" b="1" i="1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А.А</a:t>
            </a:r>
            <a:r>
              <a:rPr lang="ru-RU" sz="2025" b="1" i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spcBef>
                <a:spcPts val="525"/>
              </a:spcBef>
              <a:buClr>
                <a:srgbClr val="86CE24"/>
              </a:buClr>
              <a:buSzPct val="85000"/>
            </a:pPr>
            <a:endParaRPr lang="ru-RU" sz="1500" dirty="0">
              <a:solidFill>
                <a:srgbClr val="00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8553" y="1268760"/>
            <a:ext cx="7992888" cy="2160240"/>
          </a:xfrm>
          <a:prstGeom prst="rect">
            <a:avLst/>
          </a:prstGeom>
        </p:spPr>
        <p:txBody>
          <a:bodyPr vert="horz" lIns="68580" tIns="34290" rIns="68580" bIns="34290" rtlCol="0" anchor="b" anchorCtr="0">
            <a:noAutofit/>
          </a:bodyPr>
          <a:lstStyle>
            <a:lvl1pPr algn="l" defTabSz="914400" rtl="0" eaLnBrk="1" latinLnBrk="0" hangingPunct="1">
              <a:spcBef>
                <a:spcPts val="0"/>
              </a:spcBef>
              <a:buNone/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algn="ctr"/>
            <a:r>
              <a:rPr lang="ru-RU" sz="2800" dirty="0" smtClean="0">
                <a:solidFill>
                  <a:srgbClr val="40404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О </a:t>
            </a:r>
            <a:r>
              <a:rPr lang="ru-RU" sz="2800" dirty="0">
                <a:solidFill>
                  <a:srgbClr val="40404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результатах деятельности агропромышленного комплекса </a:t>
            </a:r>
            <a:r>
              <a:rPr lang="ru-RU" sz="2800" dirty="0" smtClean="0">
                <a:solidFill>
                  <a:srgbClr val="40404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40404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40404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Камчатского </a:t>
            </a:r>
            <a:r>
              <a:rPr lang="ru-RU" sz="2800" dirty="0">
                <a:solidFill>
                  <a:srgbClr val="40404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края в 2017 </a:t>
            </a:r>
            <a:r>
              <a:rPr lang="ru-RU" sz="2800" dirty="0" smtClean="0">
                <a:solidFill>
                  <a:srgbClr val="40404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году</a:t>
            </a:r>
            <a:endParaRPr lang="ru-RU" sz="2800" dirty="0">
              <a:solidFill>
                <a:srgbClr val="40404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507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568" y="1595681"/>
            <a:ext cx="4648928" cy="2697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463" y="323309"/>
            <a:ext cx="6347713" cy="11632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По направлению развития социальной инфраструктуры и </a:t>
            </a:r>
            <a:r>
              <a:rPr lang="ru-RU" sz="2800" b="1" dirty="0" smtClean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инженерного обустройства </a:t>
            </a:r>
            <a:r>
              <a:rPr lang="ru-RU" sz="28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села в </a:t>
            </a:r>
            <a:r>
              <a:rPr lang="ru-RU" sz="2800" b="1" dirty="0" smtClean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8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году:</a:t>
            </a:r>
            <a:r>
              <a:rPr lang="ru-RU" sz="2200" b="1" i="1" dirty="0" smtClean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  <a:t/>
            </a:r>
            <a:br>
              <a:rPr lang="ru-RU" sz="2200" b="1" i="1" dirty="0" smtClean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</a:br>
            <a:endParaRPr lang="ru-RU" sz="2200" b="1" i="1" dirty="0">
              <a:solidFill>
                <a:schemeClr val="tx1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pic>
        <p:nvPicPr>
          <p:cNvPr id="2050" name="Picture 2" descr="D:\Мои документы\Рабочий стол\40f1103cc7101985a0628f202292faf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05" y="2727128"/>
            <a:ext cx="3024336" cy="17964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809690"/>
            <a:ext cx="4104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prstClr val="black"/>
                </a:solidFill>
                <a:cs typeface="Times New Roman" pitchFamily="18" charset="0"/>
              </a:rPr>
              <a:t>Построен </a:t>
            </a:r>
            <a:r>
              <a:rPr lang="ru-RU" b="1" i="1" dirty="0">
                <a:solidFill>
                  <a:prstClr val="black"/>
                </a:solidFill>
                <a:cs typeface="Times New Roman" pitchFamily="18" charset="0"/>
              </a:rPr>
              <a:t>н</a:t>
            </a:r>
            <a:r>
              <a:rPr lang="ru-RU" b="1" i="1" dirty="0" smtClean="0">
                <a:solidFill>
                  <a:prstClr val="black"/>
                </a:solidFill>
                <a:cs typeface="Times New Roman" pitchFamily="18" charset="0"/>
              </a:rPr>
              <a:t>овый 40-квартирный </a:t>
            </a:r>
            <a:r>
              <a:rPr lang="ru-RU" b="1" i="1" dirty="0">
                <a:solidFill>
                  <a:prstClr val="black"/>
                </a:solidFill>
                <a:cs typeface="Times New Roman" pitchFamily="18" charset="0"/>
              </a:rPr>
              <a:t>дом </a:t>
            </a:r>
            <a:r>
              <a:rPr lang="ru-RU" b="1" i="1" dirty="0" smtClean="0">
                <a:solidFill>
                  <a:prstClr val="black"/>
                </a:solidFill>
                <a:cs typeface="Times New Roman" pitchFamily="18" charset="0"/>
              </a:rPr>
              <a:t>в </a:t>
            </a:r>
            <a:r>
              <a:rPr lang="ru-RU" b="1" i="1" dirty="0">
                <a:solidFill>
                  <a:prstClr val="black"/>
                </a:solidFill>
                <a:cs typeface="Times New Roman" pitchFamily="18" charset="0"/>
              </a:rPr>
              <a:t>селе </a:t>
            </a:r>
            <a:r>
              <a:rPr lang="ru-RU" b="1" i="1" dirty="0" smtClean="0">
                <a:solidFill>
                  <a:prstClr val="black"/>
                </a:solidFill>
                <a:cs typeface="Times New Roman" pitchFamily="18" charset="0"/>
              </a:rPr>
              <a:t>Мильково </a:t>
            </a:r>
            <a:r>
              <a:rPr lang="ru-RU" b="1" i="1" dirty="0" err="1" smtClean="0">
                <a:solidFill>
                  <a:prstClr val="black"/>
                </a:solidFill>
                <a:cs typeface="Times New Roman" pitchFamily="18" charset="0"/>
              </a:rPr>
              <a:t>Мильковского</a:t>
            </a:r>
            <a:r>
              <a:rPr lang="ru-RU" b="1" i="1" dirty="0" smtClean="0">
                <a:solidFill>
                  <a:prstClr val="black"/>
                </a:solidFill>
                <a:cs typeface="Times New Roman" pitchFamily="18" charset="0"/>
              </a:rPr>
              <a:t> муниципального района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8604448" y="6381748"/>
            <a:ext cx="539552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B61CB41-7519-4BA8-A96F-41A7FCC85D5A}" type="slidenum">
              <a:rPr lang="ru-RU" sz="2400" b="1" smtClean="0">
                <a:solidFill>
                  <a:srgbClr val="54A02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pPr/>
              <a:t>10</a:t>
            </a:fld>
            <a:endParaRPr lang="ru-RU" sz="2400" b="1" dirty="0">
              <a:solidFill>
                <a:srgbClr val="54A021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1314" y="486421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  <a:cs typeface="Times New Roman" pitchFamily="18" charset="0"/>
              </a:rPr>
              <a:t>Построен </a:t>
            </a:r>
            <a:r>
              <a:rPr lang="ru-RU" b="1" i="1" dirty="0" smtClean="0">
                <a:solidFill>
                  <a:prstClr val="black"/>
                </a:solidFill>
                <a:cs typeface="Times New Roman" pitchFamily="18" charset="0"/>
              </a:rPr>
              <a:t>новый 12-квартирный </a:t>
            </a:r>
            <a:r>
              <a:rPr lang="ru-RU" b="1" i="1" dirty="0">
                <a:solidFill>
                  <a:prstClr val="black"/>
                </a:solidFill>
                <a:cs typeface="Times New Roman" pitchFamily="18" charset="0"/>
              </a:rPr>
              <a:t>дом в селе </a:t>
            </a:r>
            <a:r>
              <a:rPr lang="ru-RU" b="1" i="1" dirty="0" smtClean="0">
                <a:solidFill>
                  <a:prstClr val="black"/>
                </a:solidFill>
                <a:cs typeface="Times New Roman" pitchFamily="18" charset="0"/>
              </a:rPr>
              <a:t>Никольское Алеутского муниципального района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02254"/>
            <a:ext cx="4644008" cy="246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2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410673" cy="1667272"/>
          </a:xfrm>
        </p:spPr>
        <p:txBody>
          <a:bodyPr>
            <a:noAutofit/>
          </a:bodyPr>
          <a:lstStyle/>
          <a:p>
            <a:pPr algn="just"/>
            <a:r>
              <a:rPr lang="ru-RU" sz="2400" b="1" i="1" dirty="0" smtClean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  <a:t>Получено </a:t>
            </a:r>
            <a:r>
              <a:rPr lang="ru-RU" sz="2400" b="1" i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  <a:t>положительное заключение государственной экспертизы по проектной документации дома культуры (п. Новый </a:t>
            </a:r>
            <a:r>
              <a:rPr lang="ru-RU" sz="2400" b="1" i="1" dirty="0" err="1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  <a:t>Новоавачинского</a:t>
            </a:r>
            <a:r>
              <a:rPr lang="ru-RU" sz="2400" b="1" i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  <a:t> сельского поселения</a:t>
            </a:r>
            <a:r>
              <a:rPr lang="ru-RU" sz="2400" b="1" i="1" dirty="0" smtClean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  <a:t>).                 </a:t>
            </a:r>
            <a:br>
              <a:rPr lang="ru-RU" sz="2400" b="1" i="1" dirty="0" smtClean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chemeClr val="tx1"/>
                </a:solidFill>
                <a:latin typeface="Trebuchet MS" panose="020B0603020202020204" pitchFamily="34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80552" y="6078022"/>
            <a:ext cx="508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31BE559-0B79-4E93-A797-B904C97D5B24}" type="slidenum">
              <a:rPr lang="ru-RU" sz="2400"/>
              <a:pPr/>
              <a:t>11</a:t>
            </a:fld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420888"/>
            <a:ext cx="4276775" cy="37878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611">
            <a:off x="5144583" y="3706064"/>
            <a:ext cx="2854566" cy="21945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9321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Рабочий стол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805988"/>
            <a:ext cx="2413763" cy="16741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1976" y="998730"/>
            <a:ext cx="5623560" cy="803244"/>
          </a:xfrm>
        </p:spPr>
        <p:txBody>
          <a:bodyPr>
            <a:normAutofit/>
          </a:bodyPr>
          <a:lstStyle/>
          <a:p>
            <a:pPr algn="ctr"/>
            <a:r>
              <a:rPr lang="ru-RU" sz="21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 «Повышение уровня и качества жизни на селе»</a:t>
            </a:r>
          </a:p>
        </p:txBody>
      </p:sp>
      <p:sp>
        <p:nvSpPr>
          <p:cNvPr id="9" name="Объект 2"/>
          <p:cNvSpPr>
            <a:spLocks noGrp="1"/>
          </p:cNvSpPr>
          <p:nvPr>
            <p:ph sz="half" idx="1"/>
          </p:nvPr>
        </p:nvSpPr>
        <p:spPr>
          <a:xfrm>
            <a:off x="1817694" y="1867411"/>
            <a:ext cx="4590510" cy="378042"/>
          </a:xfrm>
        </p:spPr>
        <p:txBody>
          <a:bodyPr>
            <a:normAutofit fontScale="77500" lnSpcReduction="20000"/>
          </a:bodyPr>
          <a:lstStyle/>
          <a:p>
            <a:pPr marL="61721" indent="0" algn="ctr">
              <a:buNone/>
            </a:pPr>
            <a:r>
              <a:rPr lang="ru-RU" sz="1950" b="1" i="1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Times New Roman" pitchFamily="18" charset="0"/>
              </a:rPr>
              <a:t>Улучшение</a:t>
            </a:r>
            <a:r>
              <a:rPr lang="ru-RU" sz="1725" b="1" i="1" dirty="0">
                <a:solidFill>
                  <a:srgbClr val="404040"/>
                </a:solidFill>
                <a:latin typeface="Trebuchet MS" panose="020B0603020202020204" pitchFamily="34" charset="0"/>
                <a:cs typeface="Times New Roman" pitchFamily="18" charset="0"/>
              </a:rPr>
              <a:t> </a:t>
            </a:r>
            <a:r>
              <a:rPr lang="ru-RU" sz="1950" b="1" i="1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Times New Roman" pitchFamily="18" charset="0"/>
              </a:rPr>
              <a:t>жилищных</a:t>
            </a:r>
            <a:r>
              <a:rPr lang="ru-RU" sz="1725" b="1" i="1" dirty="0">
                <a:solidFill>
                  <a:srgbClr val="404040"/>
                </a:solidFill>
                <a:latin typeface="Trebuchet MS" panose="020B0603020202020204" pitchFamily="34" charset="0"/>
                <a:cs typeface="Times New Roman" pitchFamily="18" charset="0"/>
              </a:rPr>
              <a:t> </a:t>
            </a:r>
            <a:r>
              <a:rPr lang="ru-RU" sz="1950" b="1" i="1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Times New Roman" pitchFamily="18" charset="0"/>
              </a:rPr>
              <a:t>условий в 2017 году</a:t>
            </a:r>
          </a:p>
          <a:p>
            <a:pPr marL="61721" indent="0" algn="ctr">
              <a:buNone/>
            </a:pPr>
            <a:endParaRPr lang="ru-RU" i="1" dirty="0">
              <a:solidFill>
                <a:srgbClr val="40404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6381328"/>
            <a:ext cx="576064" cy="357188"/>
          </a:xfrm>
        </p:spPr>
        <p:txBody>
          <a:bodyPr/>
          <a:lstStyle/>
          <a:p>
            <a:fld id="{4B61CB41-7519-4BA8-A96F-41A7FCC85D5A}" type="slidenum">
              <a:rPr lang="ru-RU" sz="1800" b="1">
                <a:solidFill>
                  <a:srgbClr val="54A02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pPr/>
              <a:t>12</a:t>
            </a:fld>
            <a:endParaRPr lang="ru-RU" sz="1800" b="1" dirty="0">
              <a:solidFill>
                <a:srgbClr val="54A021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7392012"/>
              </p:ext>
            </p:extLst>
          </p:nvPr>
        </p:nvGraphicFramePr>
        <p:xfrm>
          <a:off x="1403648" y="2186862"/>
          <a:ext cx="273630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047729340"/>
              </p:ext>
            </p:extLst>
          </p:nvPr>
        </p:nvGraphicFramePr>
        <p:xfrm>
          <a:off x="4330337" y="2245453"/>
          <a:ext cx="291359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7" name="Picture 3" descr="D:\Мои документы\Рабочий стол\Без назван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463" y="5194736"/>
            <a:ext cx="1512168" cy="8540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08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1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Мои документы\Рабочий стол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134" y="4578810"/>
            <a:ext cx="2700301" cy="1434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4188605" y="2124668"/>
            <a:ext cx="5469" cy="1574363"/>
          </a:xfrm>
          <a:prstGeom prst="straightConnector1">
            <a:avLst/>
          </a:prstGeom>
          <a:ln w="38100" cmpd="sng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551471" y="3699030"/>
            <a:ext cx="642603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223220" y="2911849"/>
            <a:ext cx="348782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918578" y="2456892"/>
            <a:ext cx="270029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353099" y="3050959"/>
            <a:ext cx="265991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350" b="1" dirty="0"/>
              <a:t>Предоставлена социальная выплата в размере 1 млн. рублей 6-ти молодым специалистам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551229" y="1808820"/>
            <a:ext cx="30451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50" b="1" dirty="0"/>
              <a:t>Организованы и проведены:</a:t>
            </a:r>
          </a:p>
          <a:p>
            <a:pPr marL="257168" indent="-257168">
              <a:buFontTx/>
              <a:buChar char="-"/>
            </a:pPr>
            <a:r>
              <a:rPr lang="ru-RU" sz="1350" b="1" dirty="0"/>
              <a:t>конкурсы профессионального мастерства </a:t>
            </a:r>
          </a:p>
          <a:p>
            <a:pPr marL="257168" indent="-257168">
              <a:buFontTx/>
              <a:buChar char="-"/>
            </a:pPr>
            <a:r>
              <a:rPr lang="ru-RU" sz="1350" b="1" dirty="0"/>
              <a:t>конкурс «Лучший по профессии  среди операторов по машинному доению коров»;</a:t>
            </a:r>
          </a:p>
          <a:p>
            <a:pPr marL="257168" indent="-257168">
              <a:buFontTx/>
              <a:buChar char="-"/>
            </a:pPr>
            <a:r>
              <a:rPr lang="ru-RU" sz="1350" b="1" dirty="0"/>
              <a:t>профессиональные праздники: «День оленевода», «День работников сельского хозяйства и перерабатывающей промышленности»,</a:t>
            </a:r>
          </a:p>
          <a:p>
            <a:pPr marL="257168" indent="-257168">
              <a:buFontTx/>
              <a:buChar char="-"/>
            </a:pPr>
            <a:r>
              <a:rPr lang="ru-RU" sz="1350" b="1" dirty="0"/>
              <a:t> выставки, ярмарки и другие мероприятия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17063" y="933326"/>
            <a:ext cx="56071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  «П</a:t>
            </a:r>
            <a:r>
              <a:rPr lang="ru-RU" sz="2100" b="1" dirty="0">
                <a:solidFill>
                  <a:srgbClr val="90C226"/>
                </a:solidFill>
                <a:latin typeface="Times New Roman"/>
                <a:ea typeface="Times New Roman"/>
                <a:cs typeface="+mj-cs"/>
              </a:rPr>
              <a:t>овышение уровня кадрового потенциала агропромышленного комплекса</a:t>
            </a:r>
            <a:r>
              <a:rPr lang="ru-RU" sz="21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90C226"/>
              </a:solidFill>
            </a:endParaRPr>
          </a:p>
        </p:txBody>
      </p:sp>
      <p:sp>
        <p:nvSpPr>
          <p:cNvPr id="14" name="Номер слайда 3"/>
          <p:cNvSpPr txBox="1">
            <a:spLocks/>
          </p:cNvSpPr>
          <p:nvPr/>
        </p:nvSpPr>
        <p:spPr>
          <a:xfrm>
            <a:off x="8460432" y="6381328"/>
            <a:ext cx="620688" cy="357188"/>
          </a:xfrm>
          <a:prstGeom prst="rect">
            <a:avLst/>
          </a:prstGeom>
        </p:spPr>
        <p:txBody>
          <a:bodyPr anchor="b"/>
          <a:lstStyle>
            <a:defPPr>
              <a:defRPr lang="ru-RU"/>
            </a:defPPr>
            <a:lvl1pPr marL="0" algn="ctr" defTabSz="914400" rtl="0" eaLnBrk="1" latinLnBrk="0" hangingPunct="1">
              <a:defRPr kumimoji="0" sz="1200" kern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3097" y="2124668"/>
            <a:ext cx="292810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350" b="1" dirty="0"/>
              <a:t>2 работника АПК повысили квалификацию  </a:t>
            </a:r>
          </a:p>
        </p:txBody>
      </p:sp>
      <p:sp>
        <p:nvSpPr>
          <p:cNvPr id="15" name="Номер слайда 3"/>
          <p:cNvSpPr>
            <a:spLocks noGrp="1"/>
          </p:cNvSpPr>
          <p:nvPr/>
        </p:nvSpPr>
        <p:spPr>
          <a:xfrm>
            <a:off x="4369668" y="3250407"/>
            <a:ext cx="404664" cy="35718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solidFill>
                <a:srgbClr val="54A021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95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Прямоугольник 1045"/>
          <p:cNvSpPr/>
          <p:nvPr/>
        </p:nvSpPr>
        <p:spPr>
          <a:xfrm>
            <a:off x="5060649" y="1670676"/>
            <a:ext cx="3923755" cy="4751466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1" name="Прямоугольник 480"/>
          <p:cNvSpPr/>
          <p:nvPr/>
        </p:nvSpPr>
        <p:spPr>
          <a:xfrm>
            <a:off x="5036504" y="2527974"/>
            <a:ext cx="520993" cy="1102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179" tIns="25589" rIns="51179" bIns="25589" rtlCol="0" anchor="ctr"/>
          <a:lstStyle/>
          <a:p>
            <a:endParaRPr lang="ru-RU" sz="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0" name="Диаграмма 49"/>
          <p:cNvGraphicFramePr/>
          <p:nvPr>
            <p:extLst>
              <p:ext uri="{D42A27DB-BD31-4B8C-83A1-F6EECF244321}">
                <p14:modId xmlns:p14="http://schemas.microsoft.com/office/powerpoint/2010/main" val="475110840"/>
              </p:ext>
            </p:extLst>
          </p:nvPr>
        </p:nvGraphicFramePr>
        <p:xfrm>
          <a:off x="90040" y="993610"/>
          <a:ext cx="8370392" cy="4019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30" name="Picture 6" descr="D:\Мои документы\Рабочий стол\отчет 2016 Настя\IMG_14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639" y="4645437"/>
            <a:ext cx="3051765" cy="19858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899592" y="153038"/>
            <a:ext cx="641846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«Обеспечение эпизоотического и ветеринарно-санитарного </a:t>
            </a:r>
            <a:r>
              <a:rPr lang="ru-RU" sz="28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благополучия</a:t>
            </a:r>
            <a:r>
              <a:rPr lang="ru-RU" sz="24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2398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6347713" cy="174176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Исследование пищевой продукции по показателям безопасности в рамках краевого мониторинга</a:t>
            </a:r>
            <a:endParaRPr lang="ru-RU" sz="28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2157579"/>
              </p:ext>
            </p:extLst>
          </p:nvPr>
        </p:nvGraphicFramePr>
        <p:xfrm>
          <a:off x="34192" y="2127057"/>
          <a:ext cx="4682479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529219" y="6396335"/>
            <a:ext cx="611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431BE559-0B79-4E93-A797-B904C97D5B24}" type="slidenum"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15</a:t>
            </a:fld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348880"/>
            <a:ext cx="2952328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982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12698"/>
            <a:ext cx="7272808" cy="99412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90C22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Поддержка и обновление материально-технической базы краевых государственных бюджетных учреждений ветеринарии.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68225"/>
            <a:ext cx="7890080" cy="50516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chemeClr val="tx1"/>
                </a:solidFill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900" b="1" i="1" dirty="0" smtClean="0">
                <a:solidFill>
                  <a:schemeClr val="tx1"/>
                </a:solidFill>
              </a:rPr>
              <a:t>Продолжена </a:t>
            </a:r>
            <a:r>
              <a:rPr lang="ru-RU" sz="1900" b="1" i="1" dirty="0">
                <a:solidFill>
                  <a:schemeClr val="tx1"/>
                </a:solidFill>
              </a:rPr>
              <a:t>работа по организации системы утилизации биологических отходов в районах Камчатского края. </a:t>
            </a:r>
            <a:endParaRPr lang="ru-RU" sz="1900" b="1" i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900" b="1" i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900" b="1" i="1" dirty="0">
                <a:solidFill>
                  <a:schemeClr val="tx1"/>
                </a:solidFill>
              </a:rPr>
              <a:t>З</a:t>
            </a:r>
            <a:r>
              <a:rPr lang="ru-RU" sz="1900" b="1" i="1" dirty="0" smtClean="0">
                <a:solidFill>
                  <a:schemeClr val="tx1"/>
                </a:solidFill>
              </a:rPr>
              <a:t>авершено </a:t>
            </a:r>
            <a:r>
              <a:rPr lang="ru-RU" sz="1900" b="1" i="1" dirty="0">
                <a:solidFill>
                  <a:schemeClr val="tx1"/>
                </a:solidFill>
              </a:rPr>
              <a:t>строительство скотомогильника с двумя биотермическими ямами в г. </a:t>
            </a:r>
            <a:r>
              <a:rPr lang="ru-RU" sz="1900" b="1" i="1" dirty="0" smtClean="0">
                <a:solidFill>
                  <a:schemeClr val="tx1"/>
                </a:solidFill>
              </a:rPr>
              <a:t>Петропавловске-Камчатском</a:t>
            </a:r>
            <a:endParaRPr lang="ru-RU" sz="1900" b="1" i="1" dirty="0">
              <a:solidFill>
                <a:schemeClr val="tx1"/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6381748"/>
            <a:ext cx="683568" cy="476250"/>
          </a:xfrm>
        </p:spPr>
        <p:txBody>
          <a:bodyPr/>
          <a:lstStyle/>
          <a:p>
            <a:fld id="{4B61CB41-7519-4BA8-A96F-41A7FCC85D5A}" type="slidenum">
              <a:rPr lang="ru-RU" sz="2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</a:t>
            </a:fld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\\Agvet-013\длясети\1. Ништа М.А\фото1\домик с люком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496" y="3717325"/>
            <a:ext cx="4891719" cy="26520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99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468560" y="921296"/>
            <a:ext cx="7952720" cy="1067544"/>
          </a:xfrm>
        </p:spPr>
        <p:txBody>
          <a:bodyPr>
            <a:normAutofit/>
          </a:bodyPr>
          <a:lstStyle/>
          <a:p>
            <a:pPr algn="r"/>
            <a:r>
              <a:rPr lang="ru-RU" sz="4400" b="1" dirty="0" smtClean="0">
                <a:solidFill>
                  <a:srgbClr val="90C2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400" b="1" dirty="0">
              <a:solidFill>
                <a:srgbClr val="90C22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7"/>
            <a:ext cx="6408772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453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6347713" cy="87518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Объемы финансирования сельского хозяйства, пищевой и перерабатывающей промышленности Камчатского края  (млн. руб.):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86800" y="6381748"/>
            <a:ext cx="457200" cy="476250"/>
          </a:xfrm>
        </p:spPr>
        <p:txBody>
          <a:bodyPr/>
          <a:lstStyle/>
          <a:p>
            <a:fld id="{4B61CB41-7519-4BA8-A96F-41A7FCC85D5A}" type="slidenum">
              <a:rPr lang="ru-RU" sz="2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fld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047404"/>
              </p:ext>
            </p:extLst>
          </p:nvPr>
        </p:nvGraphicFramePr>
        <p:xfrm>
          <a:off x="4283968" y="1556792"/>
          <a:ext cx="460851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6452929"/>
              </p:ext>
            </p:extLst>
          </p:nvPr>
        </p:nvGraphicFramePr>
        <p:xfrm>
          <a:off x="323528" y="1135832"/>
          <a:ext cx="4608512" cy="5605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7437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9" grpId="0" uiExpand="1">
        <p:bldSub>
          <a:bldChart bld="category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9231"/>
            <a:ext cx="7498080" cy="99412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404040"/>
                </a:solidFill>
                <a:latin typeface="+mn-lt"/>
                <a:ea typeface="+mn-ea"/>
                <a:cs typeface="+mn-cs"/>
              </a:rPr>
              <a:t>Валовой сбор </a:t>
            </a:r>
            <a:r>
              <a:rPr lang="ru-RU" sz="2800" b="1" i="1" dirty="0" smtClean="0">
                <a:solidFill>
                  <a:srgbClr val="40404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800" b="1" i="1" dirty="0" smtClean="0">
                <a:solidFill>
                  <a:srgbClr val="404040"/>
                </a:solidFill>
                <a:latin typeface="+mn-lt"/>
                <a:ea typeface="+mn-ea"/>
                <a:cs typeface="+mn-cs"/>
              </a:rPr>
            </a:br>
            <a:r>
              <a:rPr lang="ru-RU" sz="2800" b="1" i="1" dirty="0" smtClean="0">
                <a:solidFill>
                  <a:srgbClr val="404040"/>
                </a:solidFill>
                <a:latin typeface="+mn-lt"/>
                <a:ea typeface="+mn-ea"/>
                <a:cs typeface="+mn-cs"/>
              </a:rPr>
              <a:t>сельскохозяйственных </a:t>
            </a:r>
            <a:r>
              <a:rPr lang="ru-RU" sz="2800" b="1" i="1" dirty="0">
                <a:solidFill>
                  <a:srgbClr val="404040"/>
                </a:solidFill>
                <a:latin typeface="+mn-lt"/>
                <a:ea typeface="+mn-ea"/>
                <a:cs typeface="+mn-cs"/>
              </a:rPr>
              <a:t>культур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86800" y="6381748"/>
            <a:ext cx="457200" cy="476250"/>
          </a:xfrm>
        </p:spPr>
        <p:txBody>
          <a:bodyPr/>
          <a:lstStyle/>
          <a:p>
            <a:fld id="{4B61CB41-7519-4BA8-A96F-41A7FCC85D5A}" type="slidenum">
              <a:rPr lang="ru-RU" sz="2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fld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17022382"/>
              </p:ext>
            </p:extLst>
          </p:nvPr>
        </p:nvGraphicFramePr>
        <p:xfrm>
          <a:off x="611560" y="1360841"/>
          <a:ext cx="7560840" cy="4759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670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31" y="309966"/>
            <a:ext cx="7238027" cy="130349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Развитие растениеводства и мелиорации земель с/х назначения</a:t>
            </a:r>
            <a:endParaRPr lang="ru-RU" sz="2800" b="1" dirty="0">
              <a:solidFill>
                <a:srgbClr val="90C22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91608"/>
            <a:ext cx="8316416" cy="1224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i="1" dirty="0" smtClean="0">
                <a:solidFill>
                  <a:schemeClr val="tx1"/>
                </a:solidFill>
              </a:rPr>
              <a:t>приобретено и использовано под урожай 2017 года: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chemeClr val="tx1"/>
                </a:solidFill>
              </a:rPr>
              <a:t>-2438,1 тонн минеральных удобрений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chemeClr val="tx1"/>
                </a:solidFill>
              </a:rPr>
              <a:t>- 833,2 тонн семян однолетних и многолетних трав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86800" y="6381748"/>
            <a:ext cx="457200" cy="476250"/>
          </a:xfrm>
        </p:spPr>
        <p:txBody>
          <a:bodyPr/>
          <a:lstStyle/>
          <a:p>
            <a:fld id="{4B61CB41-7519-4BA8-A96F-41A7FCC85D5A}" type="slidenum">
              <a:rPr lang="ru-RU" sz="2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fld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30300848"/>
              </p:ext>
            </p:extLst>
          </p:nvPr>
        </p:nvGraphicFramePr>
        <p:xfrm>
          <a:off x="719874" y="1613458"/>
          <a:ext cx="6840760" cy="4361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42005" y="1429771"/>
            <a:ext cx="5335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404040"/>
                </a:solidFill>
              </a:rPr>
              <a:t>Структура </a:t>
            </a:r>
            <a:r>
              <a:rPr lang="ru-RU" b="1" i="1" dirty="0">
                <a:solidFill>
                  <a:srgbClr val="404040"/>
                </a:solidFill>
              </a:rPr>
              <a:t>посевных </a:t>
            </a:r>
            <a:r>
              <a:rPr lang="ru-RU" b="1" i="1" dirty="0" smtClean="0">
                <a:solidFill>
                  <a:srgbClr val="404040"/>
                </a:solidFill>
              </a:rPr>
              <a:t>площадей</a:t>
            </a:r>
            <a:endParaRPr lang="ru-RU" b="1" i="1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87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8237" y="1484784"/>
            <a:ext cx="7344816" cy="504056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ru-RU" sz="2400" b="1" i="1" dirty="0">
                <a:solidFill>
                  <a:srgbClr val="404040"/>
                </a:solidFill>
              </a:rPr>
              <a:t>Производство продукции животноводства в Камчатском крае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86800" y="6381748"/>
            <a:ext cx="457200" cy="476250"/>
          </a:xfrm>
        </p:spPr>
        <p:txBody>
          <a:bodyPr/>
          <a:lstStyle/>
          <a:p>
            <a:fld id="{4B61CB41-7519-4BA8-A96F-41A7FCC85D5A}" type="slidenum">
              <a:rPr lang="ru-RU" sz="2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fld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97982215"/>
              </p:ext>
            </p:extLst>
          </p:nvPr>
        </p:nvGraphicFramePr>
        <p:xfrm>
          <a:off x="179512" y="1700808"/>
          <a:ext cx="770485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-81678" y="189425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90C22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90C226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b="1" dirty="0">
                <a:solidFill>
                  <a:srgbClr val="90C22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«Развитие животноводства»</a:t>
            </a:r>
          </a:p>
        </p:txBody>
      </p:sp>
    </p:spTree>
    <p:extLst>
      <p:ext uri="{BB962C8B-B14F-4D97-AF65-F5344CB8AC3E}">
        <p14:creationId xmlns:p14="http://schemas.microsoft.com/office/powerpoint/2010/main" val="6751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374497" y="3574232"/>
            <a:ext cx="1233507" cy="746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3" y="127435"/>
            <a:ext cx="7056785" cy="1407338"/>
          </a:xfrm>
        </p:spPr>
        <p:txBody>
          <a:bodyPr>
            <a:noAutofit/>
          </a:bodyPr>
          <a:lstStyle/>
          <a:p>
            <a:pPr marL="82296" lvl="0" algn="ctr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sz="2000" b="1" i="1" dirty="0">
                <a:solidFill>
                  <a:srgbClr val="404040"/>
                </a:solidFill>
                <a:latin typeface="+mn-lt"/>
                <a:ea typeface="+mn-ea"/>
                <a:cs typeface="+mn-cs"/>
              </a:rPr>
              <a:t>Поддержка муниципальных программ в области молочного животноводства</a:t>
            </a:r>
            <a:br>
              <a:rPr lang="ru-RU" sz="2000" b="1" i="1" dirty="0">
                <a:solidFill>
                  <a:srgbClr val="404040"/>
                </a:solidFill>
                <a:latin typeface="+mn-lt"/>
                <a:ea typeface="+mn-ea"/>
                <a:cs typeface="+mn-cs"/>
              </a:rPr>
            </a:br>
            <a:r>
              <a:rPr lang="ru-RU" sz="2000" b="1" i="1" dirty="0">
                <a:solidFill>
                  <a:srgbClr val="404040"/>
                </a:solidFill>
                <a:latin typeface="+mn-lt"/>
                <a:ea typeface="+mn-ea"/>
                <a:cs typeface="+mn-cs"/>
              </a:rPr>
              <a:t>(реконструкция и строительство животноводческих помещений)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362" y="3608188"/>
            <a:ext cx="1864338" cy="1028682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34,27 млн. рублей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86800" y="6381748"/>
            <a:ext cx="457200" cy="476250"/>
          </a:xfrm>
        </p:spPr>
        <p:txBody>
          <a:bodyPr/>
          <a:lstStyle/>
          <a:p>
            <a:fld id="{4B61CB41-7519-4BA8-A96F-41A7FCC85D5A}" type="slidenum">
              <a:rPr lang="ru-RU" sz="2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pPr/>
              <a:t>6</a:t>
            </a:fld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099594" y="4636870"/>
            <a:ext cx="2880320" cy="1529717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b="1" u="heavy" dirty="0" err="1" smtClean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Олюторский</a:t>
            </a:r>
            <a:r>
              <a:rPr lang="ru-RU" sz="1800" b="1" u="heavy" dirty="0" smtClean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 муниципальный район </a:t>
            </a:r>
            <a:r>
              <a:rPr lang="ru-RU" sz="1800" b="1" u="heavy" dirty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(8,296 млн. руб.)</a:t>
            </a:r>
          </a:p>
          <a:p>
            <a:pPr marL="82296" indent="0" algn="ctr">
              <a:buNone/>
            </a:pPr>
            <a:r>
              <a:rPr lang="ru-RU" sz="1800" b="1" dirty="0" smtClean="0"/>
              <a:t>(</a:t>
            </a:r>
            <a:r>
              <a:rPr lang="ru-RU" sz="1800" b="1" dirty="0"/>
              <a:t>АПК «Корякский»)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395038" y="1985531"/>
            <a:ext cx="3096478" cy="1769759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b="1" u="heavy" dirty="0" err="1" smtClean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Мильковский</a:t>
            </a:r>
            <a:r>
              <a:rPr lang="ru-RU" sz="1800" b="1" u="heavy" dirty="0" smtClean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 муниципальный район </a:t>
            </a:r>
            <a:r>
              <a:rPr lang="ru-RU" sz="1800" b="1" u="heavy" dirty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(1,704 млн. руб.)</a:t>
            </a:r>
          </a:p>
          <a:p>
            <a:pPr marL="82296" indent="0" algn="ctr">
              <a:buNone/>
            </a:pPr>
            <a:r>
              <a:rPr lang="ru-RU" sz="1800" b="1" dirty="0" smtClean="0"/>
              <a:t>(</a:t>
            </a:r>
            <a:r>
              <a:rPr lang="ru-RU" sz="1800" b="1" dirty="0"/>
              <a:t>ООО </a:t>
            </a:r>
            <a:r>
              <a:rPr lang="ru-RU" sz="1800" b="1" dirty="0" smtClean="0"/>
              <a:t>«</a:t>
            </a:r>
            <a:r>
              <a:rPr lang="ru-RU" sz="1800" b="1" dirty="0" err="1" smtClean="0"/>
              <a:t>Мильковское</a:t>
            </a:r>
            <a:r>
              <a:rPr lang="ru-RU" sz="1800" b="1" dirty="0" smtClean="0"/>
              <a:t>»)</a:t>
            </a:r>
          </a:p>
          <a:p>
            <a:endParaRPr lang="ru-RU" sz="1800" b="1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-171820" y="4437112"/>
            <a:ext cx="3807716" cy="188879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endParaRPr lang="ru-RU" sz="1000" b="1" dirty="0" smtClean="0">
              <a:solidFill>
                <a:srgbClr val="E8BA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19F60E"/>
                </a:solidFill>
              </a:uFill>
            </a:endParaRPr>
          </a:p>
          <a:p>
            <a:pPr marL="82296" indent="0" algn="ctr">
              <a:buNone/>
            </a:pPr>
            <a:r>
              <a:rPr lang="ru-RU" sz="1800" b="1" dirty="0" smtClean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 </a:t>
            </a:r>
            <a:r>
              <a:rPr lang="ru-RU" sz="1800" b="1" u="heavy" dirty="0" err="1" smtClean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Быстринский</a:t>
            </a:r>
            <a:endParaRPr lang="ru-RU" sz="1800" b="1" u="heavy" dirty="0">
              <a:solidFill>
                <a:srgbClr val="E8BA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90C226"/>
                </a:solidFill>
              </a:uFill>
            </a:endParaRPr>
          </a:p>
          <a:p>
            <a:pPr marL="82296" indent="0" algn="ctr">
              <a:buNone/>
            </a:pPr>
            <a:r>
              <a:rPr lang="ru-RU" sz="1800" b="1" u="heavy" dirty="0" smtClean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муниципальный район</a:t>
            </a:r>
          </a:p>
          <a:p>
            <a:pPr marL="82296" indent="0" algn="ctr">
              <a:buNone/>
            </a:pPr>
            <a:r>
              <a:rPr lang="ru-RU" sz="1800" b="1" u="heavy" dirty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(9,267 млн. руб.) </a:t>
            </a:r>
          </a:p>
          <a:p>
            <a:pPr marL="82296" indent="0" algn="ctr">
              <a:buNone/>
            </a:pPr>
            <a:r>
              <a:rPr lang="ru-RU" sz="1800" b="1" dirty="0" smtClean="0"/>
              <a:t>(МУП «</a:t>
            </a:r>
            <a:r>
              <a:rPr lang="ru-RU" sz="1800" b="1" dirty="0" err="1" smtClean="0"/>
              <a:t>Быстринское</a:t>
            </a:r>
            <a:r>
              <a:rPr lang="ru-RU" sz="1800" b="1" dirty="0" smtClean="0"/>
              <a:t> СХП»)</a:t>
            </a:r>
            <a:endParaRPr lang="ru-RU" sz="18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-17490" y="2049833"/>
            <a:ext cx="3326091" cy="2139075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ru-RU" sz="1800" b="1" u="heavy" dirty="0" err="1" smtClean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Елизовский</a:t>
            </a:r>
            <a:r>
              <a:rPr lang="ru-RU" sz="1800" b="1" u="heavy" dirty="0" smtClean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 муниципальный район </a:t>
            </a:r>
            <a:r>
              <a:rPr lang="ru-RU" sz="1800" b="1" u="heavy" dirty="0">
                <a:solidFill>
                  <a:srgbClr val="E8BA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90C226"/>
                  </a:solidFill>
                </a:uFill>
              </a:rPr>
              <a:t>(15,0 млн. руб.) </a:t>
            </a:r>
          </a:p>
          <a:p>
            <a:pPr marL="82296" indent="0" algn="ctr">
              <a:buNone/>
            </a:pPr>
            <a:r>
              <a:rPr lang="ru-RU" sz="1800" b="1" dirty="0"/>
              <a:t>(УМП ОПХ «Заречное</a:t>
            </a:r>
            <a:r>
              <a:rPr lang="ru-RU" sz="1800" b="1" dirty="0" smtClean="0"/>
              <a:t>»,</a:t>
            </a:r>
          </a:p>
          <a:p>
            <a:pPr marL="82296" indent="0" algn="ctr">
              <a:buNone/>
            </a:pPr>
            <a:r>
              <a:rPr lang="ru-RU" sz="1800" b="1" dirty="0" smtClean="0"/>
              <a:t>МУ </a:t>
            </a:r>
            <a:r>
              <a:rPr lang="ru-RU" sz="1800" b="1" dirty="0"/>
              <a:t>СХП «</a:t>
            </a:r>
            <a:r>
              <a:rPr lang="ru-RU" sz="1800" b="1" dirty="0" err="1"/>
              <a:t>СовКам</a:t>
            </a:r>
            <a:r>
              <a:rPr lang="ru-RU" sz="1800" b="1" dirty="0"/>
              <a:t>»)</a:t>
            </a:r>
          </a:p>
          <a:p>
            <a:endParaRPr lang="ru-RU" sz="1800" b="1" dirty="0" smtClean="0"/>
          </a:p>
          <a:p>
            <a:endParaRPr lang="ru-RU" sz="18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699792" y="3458087"/>
            <a:ext cx="674705" cy="502633"/>
          </a:xfrm>
          <a:prstGeom prst="straightConnector1">
            <a:avLst/>
          </a:prstGeom>
          <a:ln w="41275" cap="rnd" cmpd="sng">
            <a:solidFill>
              <a:srgbClr val="C00000"/>
            </a:solidFill>
            <a:headEnd type="oval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625939" y="3224050"/>
            <a:ext cx="1317338" cy="677184"/>
          </a:xfrm>
          <a:prstGeom prst="straightConnector1">
            <a:avLst/>
          </a:prstGeom>
          <a:ln w="41275" cap="rnd" cmpd="sng">
            <a:solidFill>
              <a:srgbClr val="C00000"/>
            </a:solidFill>
            <a:headEnd type="oval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732038" y="3960720"/>
            <a:ext cx="1624524" cy="863548"/>
          </a:xfrm>
          <a:prstGeom prst="straightConnector1">
            <a:avLst/>
          </a:prstGeom>
          <a:ln w="41275" cap="rnd" cmpd="sng">
            <a:solidFill>
              <a:srgbClr val="C00000"/>
            </a:solidFill>
            <a:headEnd type="oval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5" idx="0"/>
          </p:cNvCxnSpPr>
          <p:nvPr/>
        </p:nvCxnSpPr>
        <p:spPr>
          <a:xfrm>
            <a:off x="4640886" y="3901234"/>
            <a:ext cx="898868" cy="735636"/>
          </a:xfrm>
          <a:prstGeom prst="straightConnector1">
            <a:avLst/>
          </a:prstGeom>
          <a:ln w="41275" cap="rnd" cmpd="sng">
            <a:solidFill>
              <a:srgbClr val="C00000"/>
            </a:solidFill>
            <a:headEnd type="oval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623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1157044"/>
            <a:ext cx="8470814" cy="566936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404040"/>
                </a:solidFill>
                <a:latin typeface="Trebuchet MS" panose="020B0603020202020204" pitchFamily="34" charset="0"/>
                <a:cs typeface="Times New Roman" pitchFamily="18" charset="0"/>
              </a:rPr>
              <a:t>Объем производства пищевой продукции</a:t>
            </a:r>
            <a:endParaRPr lang="ru-RU" sz="2400" b="1" i="1" dirty="0">
              <a:solidFill>
                <a:srgbClr val="404040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0" y="1844824"/>
          <a:ext cx="7776864" cy="46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86800" y="6381748"/>
            <a:ext cx="457200" cy="476250"/>
          </a:xfrm>
        </p:spPr>
        <p:txBody>
          <a:bodyPr/>
          <a:lstStyle/>
          <a:p>
            <a:fld id="{4B61CB41-7519-4BA8-A96F-41A7FCC85D5A}" type="slidenum">
              <a:rPr lang="ru-RU" sz="2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fld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23125" y="82093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0C226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90C226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«Развитие пищевой и перерабатывающей промышленности»</a:t>
            </a:r>
            <a:endParaRPr lang="ru-RU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45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D:\Мои документы\Рабочий стол\dsc_0332.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2000"/>
                    </a14:imgEffect>
                    <a14:imgEffect>
                      <a14:saturation sat="60000"/>
                    </a14:imgEffect>
                    <a14:imgEffect>
                      <a14:brightnessContrast bright="-6000" contrast="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94249"/>
            <a:ext cx="2376264" cy="1872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16632"/>
            <a:ext cx="7416824" cy="1143000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600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Техническая и технологическая модернизация, инновационное развитие </a:t>
            </a:r>
            <a:r>
              <a:rPr lang="ru-RU" sz="2600" b="1" dirty="0" smtClean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агропромышленного комплекса»</a:t>
            </a:r>
            <a:endParaRPr lang="ru-RU" sz="2600" dirty="0">
              <a:solidFill>
                <a:srgbClr val="90C22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7504" y="1658251"/>
            <a:ext cx="8238305" cy="2694848"/>
          </a:xfrm>
          <a:effectLst>
            <a:glow rad="127000">
              <a:schemeClr val="accent1">
                <a:alpha val="34000"/>
              </a:schemeClr>
            </a:glow>
          </a:effectLst>
        </p:spPr>
        <p:txBody>
          <a:bodyPr>
            <a:normAutofit fontScale="92500" lnSpcReduction="10000"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Грабли – 1 ед.                        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Тракторы – 2 ед.                         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Фронтальный погрузчик – 2 ед.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Автомобили грузовые – 4 ед.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Сельскохозяйственное оборудование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ед. 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Оборудование для перерабатывающей промышленности - 47 ед.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Техника для оленеводческих организаций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 ед.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0432" y="6381748"/>
            <a:ext cx="683568" cy="476250"/>
          </a:xfrm>
        </p:spPr>
        <p:txBody>
          <a:bodyPr/>
          <a:lstStyle/>
          <a:p>
            <a:fld id="{4B61CB41-7519-4BA8-A96F-41A7FCC85D5A}" type="slidenum">
              <a:rPr lang="ru-RU" sz="24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fld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Мои документы\Рабочий стол\image8_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01011"/>
            <a:ext cx="2664296" cy="1805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Мои документы\Изображения\pi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82" y="5124042"/>
            <a:ext cx="2448272" cy="1733958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4067944" y="1596756"/>
            <a:ext cx="5076056" cy="2304255"/>
          </a:xfrm>
          <a:prstGeom prst="rect">
            <a:avLst/>
          </a:prstGeom>
          <a:effectLst>
            <a:glow rad="127000">
              <a:schemeClr val="accent1">
                <a:alpha val="34000"/>
              </a:schemeClr>
            </a:glow>
          </a:effectLst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 defTabSz="457200">
              <a:lnSpc>
                <a:spcPct val="90000"/>
              </a:lnSpc>
              <a:spcBef>
                <a:spcPts val="1000"/>
              </a:spcBef>
              <a:buFont typeface="Wingdings 3" charset="2"/>
              <a:buChar char="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Косилки тракторные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defTabSz="457200">
              <a:lnSpc>
                <a:spcPct val="90000"/>
              </a:lnSpc>
              <a:spcBef>
                <a:spcPts val="1000"/>
              </a:spcBef>
              <a:buFont typeface="Wingdings 3" charset="2"/>
              <a:buChar char="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Пресс-подборщики – 3 ед.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defTabSz="457200">
              <a:lnSpc>
                <a:spcPct val="90000"/>
              </a:lnSpc>
              <a:spcBef>
                <a:spcPts val="1000"/>
              </a:spcBef>
              <a:buFont typeface="Wingdings 3" charset="2"/>
              <a:buChar char="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Картофелеуборочные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комбайны – 2 ед.</a:t>
            </a:r>
          </a:p>
          <a:p>
            <a:pPr marL="82296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225" y="5064315"/>
            <a:ext cx="2989079" cy="18042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69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7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29" y="1573300"/>
            <a:ext cx="3095272" cy="1825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547665" y="851366"/>
            <a:ext cx="578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b="1" dirty="0" err="1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Агротек</a:t>
            </a:r>
            <a:r>
              <a:rPr lang="ru-RU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25708" y="3700243"/>
            <a:ext cx="4860539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СХПА «</a:t>
            </a:r>
            <a:r>
              <a:rPr lang="ru-RU" b="1" dirty="0" err="1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Апачинская</a:t>
            </a:r>
            <a:r>
              <a:rPr lang="ru-RU" b="1" dirty="0">
                <a:solidFill>
                  <a:srgbClr val="90C226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Реконструкция дополнительных производственных помещений на 400 голов</a:t>
            </a:r>
          </a:p>
        </p:txBody>
      </p:sp>
      <p:sp>
        <p:nvSpPr>
          <p:cNvPr id="15" name="Номер слайда 3"/>
          <p:cNvSpPr txBox="1">
            <a:spLocks/>
          </p:cNvSpPr>
          <p:nvPr/>
        </p:nvSpPr>
        <p:spPr>
          <a:xfrm>
            <a:off x="8676456" y="6381328"/>
            <a:ext cx="404664" cy="35718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ru-RU"/>
            </a:defPPr>
            <a:lvl1pPr marL="0" algn="r" defTabSz="914400" rtl="0" eaLnBrk="1" latinLnBrk="0" hangingPunct="1"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B61CB41-7519-4BA8-A96F-41A7FCC85D5A}" type="slidenum">
              <a:rPr lang="ru-RU" sz="1800" b="1">
                <a:solidFill>
                  <a:srgbClr val="54A02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pPr/>
              <a:t>9</a:t>
            </a:fld>
            <a:endParaRPr lang="ru-RU" sz="1800" b="1" dirty="0">
              <a:solidFill>
                <a:srgbClr val="54A021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366" y="1515748"/>
            <a:ext cx="3446240" cy="1883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415467" y="1106246"/>
            <a:ext cx="409076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Свинокомплекс полного производственного цикла с годовым количеством откормленных свиней 36</a:t>
            </a:r>
            <a:r>
              <a:rPr 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000 голов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29" y="4282713"/>
            <a:ext cx="3095272" cy="1775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866" y="4282713"/>
            <a:ext cx="3501240" cy="171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764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5509</TotalTime>
  <Words>499</Words>
  <Application>Microsoft Office PowerPoint</Application>
  <PresentationFormat>Экран (4:3)</PresentationFormat>
  <Paragraphs>130</Paragraphs>
  <Slides>17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Tunga</vt:lpstr>
      <vt:lpstr>Wingdings 2</vt:lpstr>
      <vt:lpstr>Wingdings 3</vt:lpstr>
      <vt:lpstr>Грань</vt:lpstr>
      <vt:lpstr>Презентация PowerPoint</vt:lpstr>
      <vt:lpstr>Объемы финансирования сельского хозяйства, пищевой и перерабатывающей промышленности Камчатского края  (млн. руб.):</vt:lpstr>
      <vt:lpstr>Валовой сбор  сельскохозяйственных культур</vt:lpstr>
      <vt:lpstr>Развитие растениеводства и мелиорации земель с/х назначения</vt:lpstr>
      <vt:lpstr>Презентация PowerPoint</vt:lpstr>
      <vt:lpstr>Поддержка муниципальных программ в области молочного животноводства (реконструкция и строительство животноводческих помещений)</vt:lpstr>
      <vt:lpstr>Объем производства пищевой продукции</vt:lpstr>
      <vt:lpstr> «Техническая и технологическая модернизация, инновационное развитие агропромышленного комплекса»</vt:lpstr>
      <vt:lpstr>Презентация PowerPoint</vt:lpstr>
      <vt:lpstr>По направлению развития социальной инфраструктуры и инженерного обустройства села в 2017 году: </vt:lpstr>
      <vt:lpstr>Получено положительное заключение государственной экспертизы по проектной документации дома культуры (п. Новый Новоавачинского сельского поселения).                    </vt:lpstr>
      <vt:lpstr> «Повышение уровня и качества жизни на селе»</vt:lpstr>
      <vt:lpstr>Презентация PowerPoint</vt:lpstr>
      <vt:lpstr>Презентация PowerPoint</vt:lpstr>
      <vt:lpstr>Исследование пищевой продукции по показателям безопасности в рамках краевого мониторинга</vt:lpstr>
      <vt:lpstr>Поддержка и обновление материально-технической базы краевых государственных бюджетных учреждений ветеринарии.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на тему:</dc:title>
  <dc:creator>Засмужец Ольга Петровна</dc:creator>
  <cp:lastModifiedBy>Фрумак Максим Игоревич</cp:lastModifiedBy>
  <cp:revision>264</cp:revision>
  <cp:lastPrinted>2018-01-22T21:16:55Z</cp:lastPrinted>
  <dcterms:created xsi:type="dcterms:W3CDTF">2015-09-09T03:30:12Z</dcterms:created>
  <dcterms:modified xsi:type="dcterms:W3CDTF">2018-01-24T03:23:22Z</dcterms:modified>
</cp:coreProperties>
</file>