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drawings/drawing1.xml" ContentType="application/vnd.openxmlformats-officedocument.drawingml.chartshapes+xml"/>
  <Override PartName="/ppt/charts/chart3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4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5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6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7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8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drawings/drawing2.xml" ContentType="application/vnd.openxmlformats-officedocument.drawingml.chartshapes+xml"/>
  <Override PartName="/ppt/charts/chart9.xml" ContentType="application/vnd.openxmlformats-officedocument.drawingml.chart+xml"/>
  <Override PartName="/ppt/drawings/drawing3.xml" ContentType="application/vnd.openxmlformats-officedocument.drawingml.chartshapes+xml"/>
  <Override PartName="/ppt/charts/chart10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drawings/drawing4.xml" ContentType="application/vnd.openxmlformats-officedocument.drawingml.chartshapes+xml"/>
  <Override PartName="/ppt/charts/chart11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charts/chart12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4"/>
  </p:notesMasterIdLst>
  <p:sldIdLst>
    <p:sldId id="284" r:id="rId2"/>
    <p:sldId id="259" r:id="rId3"/>
    <p:sldId id="359" r:id="rId4"/>
    <p:sldId id="321" r:id="rId5"/>
    <p:sldId id="360" r:id="rId6"/>
    <p:sldId id="362" r:id="rId7"/>
    <p:sldId id="365" r:id="rId8"/>
    <p:sldId id="366" r:id="rId9"/>
    <p:sldId id="363" r:id="rId10"/>
    <p:sldId id="364" r:id="rId11"/>
    <p:sldId id="368" r:id="rId12"/>
    <p:sldId id="367" r:id="rId13"/>
  </p:sldIdLst>
  <p:sldSz cx="9144000" cy="5143500" type="screen16x9"/>
  <p:notesSz cx="6797675" cy="9926638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5EA4"/>
    <a:srgbClr val="00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62" autoAdjust="0"/>
    <p:restoredTop sz="97336" autoAdjust="0"/>
  </p:normalViewPr>
  <p:slideViewPr>
    <p:cSldViewPr>
      <p:cViewPr varScale="1">
        <p:scale>
          <a:sx n="148" d="100"/>
          <a:sy n="148" d="100"/>
        </p:scale>
        <p:origin x="534" y="12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0.xlsx"/><Relationship Id="rId2" Type="http://schemas.microsoft.com/office/2011/relationships/chartColorStyle" Target="colors8.xml"/><Relationship Id="rId1" Type="http://schemas.microsoft.com/office/2011/relationships/chartStyle" Target="style8.xml"/><Relationship Id="rId4" Type="http://schemas.openxmlformats.org/officeDocument/2006/relationships/chartUserShapes" Target="../drawings/drawing4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1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2.xlsx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Excel2.xlsx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3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4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5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6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7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8.xlsx"/><Relationship Id="rId2" Type="http://schemas.microsoft.com/office/2011/relationships/chartColorStyle" Target="colors7.xml"/><Relationship Id="rId1" Type="http://schemas.microsoft.com/office/2011/relationships/chartStyle" Target="style7.xml"/><Relationship Id="rId4" Type="http://schemas.openxmlformats.org/officeDocument/2006/relationships/chartUserShapes" Target="../drawings/drawing2.xml"/></Relationships>
</file>

<file path=ppt/charts/_rels/chart9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package" Target="../embeddings/_____Microsoft_Excel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1023253240679351"/>
          <c:y val="8.6531881414502673E-2"/>
          <c:w val="0.84939800595632742"/>
          <c:h val="0.73429277102937085"/>
        </c:manualLayout>
      </c:layout>
      <c:pie3DChart>
        <c:varyColors val="1"/>
        <c:ser>
          <c:idx val="0"/>
          <c:order val="0"/>
          <c:tx>
            <c:strRef>
              <c:f>'Вид деятельности'!$B$1</c:f>
              <c:strCache>
                <c:ptCount val="1"/>
                <c:pt idx="0">
                  <c:v>Столбец1</c:v>
                </c:pt>
              </c:strCache>
            </c:strRef>
          </c:tx>
          <c:explosion val="33"/>
          <c:dPt>
            <c:idx val="0"/>
            <c:bubble3D val="0"/>
            <c:spPr>
              <a:gradFill rotWithShape="1">
                <a:gsLst>
                  <a:gs pos="0">
                    <a:schemeClr val="accent1">
                      <a:shade val="51000"/>
                      <a:satMod val="130000"/>
                    </a:schemeClr>
                  </a:gs>
                  <a:gs pos="80000">
                    <a:schemeClr val="accent1">
                      <a:shade val="93000"/>
                      <a:satMod val="130000"/>
                    </a:schemeClr>
                  </a:gs>
                  <a:gs pos="100000">
                    <a:schemeClr val="accent1"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p3d/>
            </c:spPr>
          </c:dPt>
          <c:dPt>
            <c:idx val="1"/>
            <c:bubble3D val="0"/>
            <c:spPr>
              <a:gradFill rotWithShape="1">
                <a:gsLst>
                  <a:gs pos="0">
                    <a:schemeClr val="accent2">
                      <a:shade val="51000"/>
                      <a:satMod val="130000"/>
                    </a:schemeClr>
                  </a:gs>
                  <a:gs pos="80000">
                    <a:schemeClr val="accent2">
                      <a:shade val="93000"/>
                      <a:satMod val="130000"/>
                    </a:schemeClr>
                  </a:gs>
                  <a:gs pos="100000">
                    <a:schemeClr val="accent2"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p3d/>
            </c:spPr>
          </c:dPt>
          <c:dPt>
            <c:idx val="2"/>
            <c:bubble3D val="0"/>
            <c:spPr>
              <a:gradFill rotWithShape="1">
                <a:gsLst>
                  <a:gs pos="0">
                    <a:schemeClr val="accent3">
                      <a:shade val="51000"/>
                      <a:satMod val="130000"/>
                    </a:schemeClr>
                  </a:gs>
                  <a:gs pos="80000">
                    <a:schemeClr val="accent3">
                      <a:shade val="93000"/>
                      <a:satMod val="130000"/>
                    </a:schemeClr>
                  </a:gs>
                  <a:gs pos="100000">
                    <a:schemeClr val="accent3"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p3d/>
            </c:spPr>
          </c:dPt>
          <c:dPt>
            <c:idx val="3"/>
            <c:bubble3D val="0"/>
            <c:spPr>
              <a:gradFill rotWithShape="1">
                <a:gsLst>
                  <a:gs pos="0">
                    <a:schemeClr val="accent4">
                      <a:shade val="51000"/>
                      <a:satMod val="130000"/>
                    </a:schemeClr>
                  </a:gs>
                  <a:gs pos="80000">
                    <a:schemeClr val="accent4">
                      <a:shade val="93000"/>
                      <a:satMod val="130000"/>
                    </a:schemeClr>
                  </a:gs>
                  <a:gs pos="100000">
                    <a:schemeClr val="accent4"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p3d/>
            </c:spPr>
          </c:dPt>
          <c:dPt>
            <c:idx val="4"/>
            <c:bubble3D val="0"/>
            <c:spPr>
              <a:gradFill rotWithShape="1">
                <a:gsLst>
                  <a:gs pos="0">
                    <a:schemeClr val="accent5">
                      <a:shade val="51000"/>
                      <a:satMod val="130000"/>
                    </a:schemeClr>
                  </a:gs>
                  <a:gs pos="80000">
                    <a:schemeClr val="accent5">
                      <a:shade val="93000"/>
                      <a:satMod val="130000"/>
                    </a:schemeClr>
                  </a:gs>
                  <a:gs pos="100000">
                    <a:schemeClr val="accent5"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p3d/>
            </c:spPr>
          </c:dPt>
          <c:dPt>
            <c:idx val="5"/>
            <c:bubble3D val="0"/>
            <c:spPr>
              <a:gradFill rotWithShape="1">
                <a:gsLst>
                  <a:gs pos="0">
                    <a:schemeClr val="accent6">
                      <a:shade val="51000"/>
                      <a:satMod val="130000"/>
                    </a:schemeClr>
                  </a:gs>
                  <a:gs pos="80000">
                    <a:schemeClr val="accent6">
                      <a:shade val="93000"/>
                      <a:satMod val="130000"/>
                    </a:schemeClr>
                  </a:gs>
                  <a:gs pos="100000">
                    <a:schemeClr val="accent6"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p3d/>
            </c:spPr>
          </c:dPt>
          <c:dLbls>
            <c:dLbl>
              <c:idx val="0"/>
              <c:layout>
                <c:manualLayout>
                  <c:x val="0.10525264217954278"/>
                  <c:y val="-6.0591042962090939E-2"/>
                </c:manualLayout>
              </c:layout>
              <c:tx>
                <c:rich>
                  <a:bodyPr/>
                  <a:lstStyle/>
                  <a:p>
                    <a:fld id="{50194819-E397-4E87-83C6-E9763C09E222}" type="CATEGORYNAME">
                      <a:rPr lang="ru-RU" smtClean="0"/>
                      <a:pPr/>
                      <a:t>[ИМЯ КАТЕГОРИИ]</a:t>
                    </a:fld>
                    <a:r>
                      <a:rPr lang="ru-RU" baseline="0" dirty="0" smtClean="0"/>
                      <a:t> - </a:t>
                    </a:r>
                    <a:fld id="{40C6AAA9-0D40-40A2-B08B-4E23D01B08F3}" type="VALUE">
                      <a:rPr lang="ru-RU" baseline="0" smtClean="0"/>
                      <a:pPr/>
                      <a:t>[ЗНАЧЕНИЕ]</a:t>
                    </a:fld>
                    <a:r>
                      <a:rPr lang="ru-RU" baseline="0" dirty="0" smtClean="0"/>
                      <a:t> млн </a:t>
                    </a:r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</c:extLst>
            </c:dLbl>
            <c:dLbl>
              <c:idx val="1"/>
              <c:layout/>
              <c:tx>
                <c:rich>
                  <a:bodyPr/>
                  <a:lstStyle/>
                  <a:p>
                    <a:fld id="{1E885412-43C3-49AB-A3A6-850F6A46860F}" type="CATEGORYNAME">
                      <a:rPr lang="ru-RU" smtClean="0"/>
                      <a:pPr/>
                      <a:t>[ИМЯ КАТЕГОРИИ]</a:t>
                    </a:fld>
                    <a:r>
                      <a:rPr lang="ru-RU" baseline="0" dirty="0" smtClean="0"/>
                      <a:t> - </a:t>
                    </a:r>
                    <a:fld id="{D85E29C4-E073-44A6-88C9-7AEB414C2970}" type="VALUE">
                      <a:rPr lang="ru-RU" baseline="0" smtClean="0"/>
                      <a:pPr/>
                      <a:t>[ЗНАЧЕНИЕ]</a:t>
                    </a:fld>
                    <a:r>
                      <a:rPr lang="ru-RU" baseline="0" dirty="0" smtClean="0"/>
                      <a:t> млн</a:t>
                    </a:r>
                  </a:p>
                </c:rich>
              </c:tx>
              <c:dLblPos val="outEnd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</c:extLst>
            </c:dLbl>
            <c:dLbl>
              <c:idx val="2"/>
              <c:layout/>
              <c:tx>
                <c:rich>
                  <a:bodyPr/>
                  <a:lstStyle/>
                  <a:p>
                    <a:fld id="{95E2C3FD-E330-4DC7-9A26-DAA0D5AFB9E8}" type="CATEGORYNAME">
                      <a:rPr lang="ru-RU" smtClean="0"/>
                      <a:pPr/>
                      <a:t>[ИМЯ КАТЕГОРИИ]</a:t>
                    </a:fld>
                    <a:r>
                      <a:rPr lang="ru-RU" baseline="0" dirty="0" smtClean="0"/>
                      <a:t> - </a:t>
                    </a:r>
                    <a:fld id="{81D19F42-CB5C-442C-A56A-909EE118AB5A}" type="VALUE">
                      <a:rPr lang="ru-RU" baseline="0" smtClean="0"/>
                      <a:pPr/>
                      <a:t>[ЗНАЧЕНИЕ]</a:t>
                    </a:fld>
                    <a:r>
                      <a:rPr lang="ru-RU" baseline="0" dirty="0" smtClean="0"/>
                      <a:t> млн</a:t>
                    </a:r>
                  </a:p>
                </c:rich>
              </c:tx>
              <c:dLblPos val="outEnd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1"/>
            <c:showSerName val="0"/>
            <c:showPercent val="1"/>
            <c:showBubbleSize val="0"/>
            <c:showLeaderLines val="1"/>
            <c:leaderLines>
              <c:spPr>
                <a:ln w="9525">
                  <a:solidFill>
                    <a:schemeClr val="tx2">
                      <a:lumMod val="35000"/>
                      <a:lumOff val="65000"/>
                    </a:schemeClr>
                  </a:solidFill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'Вид деятельности'!$A$2:$A$4</c:f>
              <c:strCache>
                <c:ptCount val="3"/>
                <c:pt idx="0">
                  <c:v>КБ</c:v>
                </c:pt>
                <c:pt idx="1">
                  <c:v>ФБ</c:v>
                </c:pt>
                <c:pt idx="2">
                  <c:v>МБ</c:v>
                </c:pt>
              </c:strCache>
            </c:strRef>
          </c:cat>
          <c:val>
            <c:numRef>
              <c:f>'Вид деятельности'!$B$2:$B$4</c:f>
              <c:numCache>
                <c:formatCode>General</c:formatCode>
                <c:ptCount val="3"/>
                <c:pt idx="0">
                  <c:v>1204</c:v>
                </c:pt>
                <c:pt idx="1">
                  <c:v>173.33</c:v>
                </c:pt>
                <c:pt idx="2">
                  <c:v>4.8</c:v>
                </c:pt>
              </c:numCache>
            </c:numRef>
          </c:val>
        </c:ser>
        <c:dLbls>
          <c:dLblPos val="outEnd"/>
          <c:showLegendKey val="0"/>
          <c:showVal val="0"/>
          <c:showCatName val="1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36115308382236588"/>
          <c:y val="0.85766675892610023"/>
          <c:w val="0.35912186581394268"/>
          <c:h val="0.12173704331580404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"/>
          <c:y val="2.8623767202035442E-2"/>
          <c:w val="0.98325689160197582"/>
          <c:h val="0.67977767484946738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2018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hade val="51000"/>
                    <a:satMod val="130000"/>
                  </a:schemeClr>
                </a:gs>
                <a:gs pos="80000">
                  <a:schemeClr val="accent1">
                    <a:shade val="93000"/>
                    <a:satMod val="130000"/>
                  </a:schemeClr>
                </a:gs>
                <a:gs pos="100000">
                  <a:schemeClr val="accent1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dLbl>
              <c:idx val="0"/>
              <c:layout>
                <c:manualLayout>
                  <c:x val="1.4834800286987842E-2"/>
                  <c:y val="-2.025729780024451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6.620689686573987E-2"/>
                  <c:y val="-5.803244083990684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3.0758823750475887E-2"/>
                  <c:y val="-3.049501165295516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диагностические исследования</c:v>
                </c:pt>
                <c:pt idx="1">
                  <c:v>лечебно-профилактические мероприятия</c:v>
                </c:pt>
              </c:strCache>
            </c:strRef>
          </c:cat>
          <c:val>
            <c:numRef>
              <c:f>Лист1!$B$2:$B$3</c:f>
              <c:numCache>
                <c:formatCode>0.00</c:formatCode>
                <c:ptCount val="2"/>
                <c:pt idx="0">
                  <c:v>55.932000000000002</c:v>
                </c:pt>
                <c:pt idx="1">
                  <c:v>261.52600000000001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2019</c:v>
                </c:pt>
              </c:strCache>
            </c:strRef>
          </c:tx>
          <c:spPr>
            <a:gradFill rotWithShape="1">
              <a:gsLst>
                <a:gs pos="0">
                  <a:schemeClr val="accent3">
                    <a:shade val="51000"/>
                    <a:satMod val="130000"/>
                  </a:schemeClr>
                </a:gs>
                <a:gs pos="80000">
                  <a:schemeClr val="accent3">
                    <a:shade val="93000"/>
                    <a:satMod val="130000"/>
                  </a:schemeClr>
                </a:gs>
                <a:gs pos="100000">
                  <a:schemeClr val="accent3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  <c:spPr>
              <a:gradFill rotWithShape="1">
                <a:gsLst>
                  <a:gs pos="0">
                    <a:schemeClr val="accent3">
                      <a:shade val="51000"/>
                      <a:satMod val="130000"/>
                    </a:schemeClr>
                  </a:gs>
                  <a:gs pos="80000">
                    <a:schemeClr val="accent3">
                      <a:shade val="93000"/>
                      <a:satMod val="130000"/>
                    </a:schemeClr>
                  </a:gs>
                  <a:gs pos="100000">
                    <a:schemeClr val="accent3"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Pt>
            <c:idx val="1"/>
            <c:invertIfNegative val="0"/>
            <c:bubble3D val="0"/>
            <c:spPr>
              <a:gradFill rotWithShape="1">
                <a:gsLst>
                  <a:gs pos="0">
                    <a:schemeClr val="accent3">
                      <a:shade val="51000"/>
                      <a:satMod val="130000"/>
                    </a:schemeClr>
                  </a:gs>
                  <a:gs pos="80000">
                    <a:schemeClr val="accent3">
                      <a:shade val="93000"/>
                      <a:satMod val="130000"/>
                    </a:schemeClr>
                  </a:gs>
                  <a:gs pos="100000">
                    <a:schemeClr val="accent3"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Pt>
            <c:idx val="2"/>
            <c:invertIfNegative val="0"/>
            <c:bubble3D val="0"/>
            <c:spPr>
              <a:gradFill rotWithShape="1">
                <a:gsLst>
                  <a:gs pos="0">
                    <a:schemeClr val="accent3">
                      <a:shade val="51000"/>
                      <a:satMod val="130000"/>
                    </a:schemeClr>
                  </a:gs>
                  <a:gs pos="80000">
                    <a:schemeClr val="accent3">
                      <a:shade val="93000"/>
                      <a:satMod val="130000"/>
                    </a:schemeClr>
                  </a:gs>
                  <a:gs pos="100000">
                    <a:schemeClr val="accent3"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Lbls>
            <c:dLbl>
              <c:idx val="0"/>
              <c:layout>
                <c:manualLayout>
                  <c:x val="3.2582445302070259E-2"/>
                  <c:y val="-5.055243861793134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1.977973371598379E-2"/>
                  <c:y val="-3.166727134485057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2.6197155942767445E-3"/>
                  <c:y val="-4.117955843754823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диагностические исследования</c:v>
                </c:pt>
                <c:pt idx="1">
                  <c:v>лечебно-профилактические мероприятия</c:v>
                </c:pt>
              </c:strCache>
            </c:strRef>
          </c:cat>
          <c:val>
            <c:numRef>
              <c:f>Лист1!$C$2:$C$3</c:f>
              <c:numCache>
                <c:formatCode>0.00</c:formatCode>
                <c:ptCount val="2"/>
                <c:pt idx="0">
                  <c:v>73.429000000000002</c:v>
                </c:pt>
                <c:pt idx="1">
                  <c:v>418.952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212826552"/>
        <c:axId val="212823416"/>
        <c:axId val="0"/>
      </c:bar3DChart>
      <c:catAx>
        <c:axId val="212826552"/>
        <c:scaling>
          <c:orientation val="minMax"/>
        </c:scaling>
        <c:delete val="0"/>
        <c:axPos val="b"/>
        <c:min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inorGridlines>
        <c:numFmt formatCode="General" sourceLinked="0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12823416"/>
        <c:crosses val="autoZero"/>
        <c:auto val="1"/>
        <c:lblAlgn val="ctr"/>
        <c:lblOffset val="100"/>
        <c:noMultiLvlLbl val="0"/>
      </c:catAx>
      <c:valAx>
        <c:axId val="212823416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" sourceLinked="1"/>
        <c:majorTickMark val="none"/>
        <c:minorTickMark val="none"/>
        <c:tickLblPos val="nextTo"/>
        <c:crossAx val="21282655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  <c:userShapes r:id="rId4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"/>
          <c:y val="0.11218866310088085"/>
          <c:w val="0.96660892388451447"/>
          <c:h val="0.58977330454660915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2018 год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hade val="51000"/>
                    <a:satMod val="130000"/>
                  </a:schemeClr>
                </a:gs>
                <a:gs pos="80000">
                  <a:schemeClr val="accent1">
                    <a:shade val="93000"/>
                    <a:satMod val="130000"/>
                  </a:schemeClr>
                </a:gs>
                <a:gs pos="100000">
                  <a:schemeClr val="accent1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p3d/>
          </c:spPr>
          <c:invertIfNegative val="0"/>
          <c:dLbls>
            <c:dLbl>
              <c:idx val="0"/>
              <c:layout>
                <c:manualLayout>
                  <c:x val="1.7530352383772513E-2"/>
                  <c:y val="-6.333604115894937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</c:f>
              <c:strCache>
                <c:ptCount val="1"/>
                <c:pt idx="0">
                  <c:v>Объём производства хлеба, тыс.тонн</c:v>
                </c:pt>
              </c:strCache>
            </c:strRef>
          </c:cat>
          <c:val>
            <c:numRef>
              <c:f>Лист1!$B$2</c:f>
              <c:numCache>
                <c:formatCode>#,##0.00</c:formatCode>
                <c:ptCount val="1"/>
                <c:pt idx="0">
                  <c:v>18.2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2019 год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shade val="51000"/>
                    <a:satMod val="130000"/>
                  </a:schemeClr>
                </a:gs>
                <a:gs pos="80000">
                  <a:schemeClr val="accent2">
                    <a:shade val="93000"/>
                    <a:satMod val="130000"/>
                  </a:schemeClr>
                </a:gs>
                <a:gs pos="100000">
                  <a:schemeClr val="accent2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p3d/>
          </c:spPr>
          <c:invertIfNegative val="0"/>
          <c:dLbls>
            <c:dLbl>
              <c:idx val="0"/>
              <c:layout>
                <c:manualLayout>
                  <c:x val="7.5243719045212905E-3"/>
                  <c:y val="-9.811182407043998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</c:f>
              <c:strCache>
                <c:ptCount val="1"/>
                <c:pt idx="0">
                  <c:v>Объём производства хлеба, тыс.тонн</c:v>
                </c:pt>
              </c:strCache>
            </c:strRef>
          </c:cat>
          <c:val>
            <c:numRef>
              <c:f>Лист1!$C$2</c:f>
              <c:numCache>
                <c:formatCode>#,##0.00</c:formatCode>
                <c:ptCount val="1"/>
                <c:pt idx="0">
                  <c:v>18.2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212824200"/>
        <c:axId val="212826160"/>
        <c:axId val="0"/>
      </c:bar3DChart>
      <c:catAx>
        <c:axId val="2128242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12826160"/>
        <c:crosses val="autoZero"/>
        <c:auto val="1"/>
        <c:lblAlgn val="ctr"/>
        <c:lblOffset val="100"/>
        <c:noMultiLvlLbl val="0"/>
      </c:catAx>
      <c:valAx>
        <c:axId val="212826160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2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.00" sourceLinked="1"/>
        <c:majorTickMark val="none"/>
        <c:minorTickMark val="none"/>
        <c:tickLblPos val="nextTo"/>
        <c:crossAx val="21282420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1.6770863843411317E-2"/>
          <c:y val="0.89012971771895677"/>
          <c:w val="0.44055710981608104"/>
          <c:h val="0.1098702822810432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"/>
          <c:y val="0.18665855621754135"/>
          <c:w val="1"/>
          <c:h val="0.58977330454660915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2018 год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hade val="51000"/>
                    <a:satMod val="130000"/>
                  </a:schemeClr>
                </a:gs>
                <a:gs pos="80000">
                  <a:schemeClr val="accent1">
                    <a:shade val="93000"/>
                    <a:satMod val="130000"/>
                  </a:schemeClr>
                </a:gs>
                <a:gs pos="100000">
                  <a:schemeClr val="accent1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p3d/>
          </c:spPr>
          <c:invertIfNegative val="0"/>
          <c:dLbls>
            <c:dLbl>
              <c:idx val="0"/>
              <c:layout>
                <c:manualLayout>
                  <c:x val="-2.439673511553845E-2"/>
                  <c:y val="-4.583169470407274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</c:f>
              <c:strCache>
                <c:ptCount val="1"/>
                <c:pt idx="0">
                  <c:v>Объём производства минеральных вод,тыс.полулитров</c:v>
                </c:pt>
              </c:strCache>
            </c:strRef>
          </c:cat>
          <c:val>
            <c:numRef>
              <c:f>Лист1!$B$2</c:f>
              <c:numCache>
                <c:formatCode>#,##0.00</c:formatCode>
                <c:ptCount val="1"/>
                <c:pt idx="0">
                  <c:v>22335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2019 год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shade val="51000"/>
                    <a:satMod val="130000"/>
                  </a:schemeClr>
                </a:gs>
                <a:gs pos="80000">
                  <a:schemeClr val="accent2">
                    <a:shade val="93000"/>
                    <a:satMod val="130000"/>
                  </a:schemeClr>
                </a:gs>
                <a:gs pos="100000">
                  <a:schemeClr val="accent2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p3d/>
          </c:spPr>
          <c:invertIfNegative val="0"/>
          <c:dLbls>
            <c:dLbl>
              <c:idx val="0"/>
              <c:layout>
                <c:manualLayout>
                  <c:x val="-3.5288910175553779E-3"/>
                  <c:y val="-7.311211532029537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</c:f>
              <c:strCache>
                <c:ptCount val="1"/>
                <c:pt idx="0">
                  <c:v>Объём производства минеральных вод,тыс.полулитров</c:v>
                </c:pt>
              </c:strCache>
            </c:strRef>
          </c:cat>
          <c:val>
            <c:numRef>
              <c:f>Лист1!$C$2</c:f>
              <c:numCache>
                <c:formatCode>#,##0.00</c:formatCode>
                <c:ptCount val="1"/>
                <c:pt idx="0">
                  <c:v>23228.400000000001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213245016"/>
        <c:axId val="213245408"/>
        <c:axId val="0"/>
      </c:bar3DChart>
      <c:catAx>
        <c:axId val="2132450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13245408"/>
        <c:crosses val="autoZero"/>
        <c:auto val="1"/>
        <c:lblAlgn val="ctr"/>
        <c:lblOffset val="100"/>
        <c:noMultiLvlLbl val="0"/>
      </c:catAx>
      <c:valAx>
        <c:axId val="213245408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2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.00" sourceLinked="1"/>
        <c:majorTickMark val="none"/>
        <c:minorTickMark val="none"/>
        <c:tickLblPos val="nextTo"/>
        <c:crossAx val="21324501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57755773732355198"/>
          <c:y val="0.88961116347601887"/>
          <c:w val="0.39020454205422295"/>
          <c:h val="0.1005607430348224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75"/>
      <c:rotY val="0"/>
      <c:rAngAx val="0"/>
    </c:view3D>
    <c:floor>
      <c:thickness val="0"/>
    </c:floor>
    <c:sideWall>
      <c:thickness val="0"/>
      <c:spPr>
        <a:noFill/>
        <a:ln w="13804">
          <a:noFill/>
        </a:ln>
      </c:spPr>
    </c:sideWall>
    <c:backWall>
      <c:thickness val="0"/>
      <c:spPr>
        <a:noFill/>
        <a:ln w="13804">
          <a:noFill/>
        </a:ln>
      </c:spPr>
    </c:backWall>
    <c:plotArea>
      <c:layout/>
      <c:pie3D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</c:plotArea>
    <c:plotVisOnly val="1"/>
    <c:dispBlanksAs val="gap"/>
    <c:showDLblsOverMax val="0"/>
  </c:chart>
  <c:txPr>
    <a:bodyPr/>
    <a:lstStyle/>
    <a:p>
      <a:pPr>
        <a:defRPr sz="977"/>
      </a:pPr>
      <a:endParaRPr lang="ru-RU"/>
    </a:p>
  </c:txPr>
  <c:externalData r:id="rId1">
    <c:autoUpdate val="0"/>
  </c:externalData>
  <c:userShapes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8.731925876548698E-3"/>
          <c:y val="5.7222811687546157E-2"/>
          <c:w val="0.98618901886071064"/>
          <c:h val="0.68099427287901082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2018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-3.7682284272940875E-2"/>
                  <c:y val="-9.282594331623971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3.6647892512178468E-2"/>
                  <c:y val="-5.186777360232543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1.5274675537937996E-2"/>
                  <c:y val="-8.819394029647119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-5.9265897946612245E-2"/>
                  <c:y val="1.678797242543263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-2.2997877496066261E-2"/>
                  <c:y val="-1.547104484279902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Молоко, тыс. тонн</c:v>
                </c:pt>
                <c:pt idx="1">
                  <c:v>Коровы, тыс. голов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 formatCode="0.00">
                  <c:v>20.9</c:v>
                </c:pt>
                <c:pt idx="1">
                  <c:v>4.2160000000000002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2019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2.7057104996135704E-2"/>
                  <c:y val="-4.699192742751127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7.0933255451563745E-2"/>
                  <c:y val="-4.735222625341716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2.3367150697779296E-3"/>
                  <c:y val="-6.613602377716981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-6.144885811249115E-2"/>
                  <c:y val="1.64551416888491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3.302544227001714E-3"/>
                  <c:y val="-9.38679473576441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Молоко, тыс. тонн</c:v>
                </c:pt>
                <c:pt idx="1">
                  <c:v>Коровы, тыс. голов</c:v>
                </c:pt>
              </c:strCache>
            </c:strRef>
          </c:cat>
          <c:val>
            <c:numRef>
              <c:f>Лист1!$C$2:$C$3</c:f>
              <c:numCache>
                <c:formatCode>General</c:formatCode>
                <c:ptCount val="2"/>
                <c:pt idx="0" formatCode="0.00">
                  <c:v>22.4</c:v>
                </c:pt>
                <c:pt idx="1">
                  <c:v>4.3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212173176"/>
        <c:axId val="212162200"/>
        <c:axId val="0"/>
      </c:bar3DChart>
      <c:catAx>
        <c:axId val="212173176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12162200"/>
        <c:crosses val="autoZero"/>
        <c:auto val="1"/>
        <c:lblAlgn val="ctr"/>
        <c:lblOffset val="100"/>
        <c:noMultiLvlLbl val="0"/>
      </c:catAx>
      <c:valAx>
        <c:axId val="212162200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" sourceLinked="1"/>
        <c:majorTickMark val="none"/>
        <c:minorTickMark val="none"/>
        <c:tickLblPos val="nextTo"/>
        <c:crossAx val="21217317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algn="l">
              <a:defRPr lang="ru-RU" sz="1600" b="0" i="1" u="none" strike="noStrike" kern="1200" cap="none" spc="0" baseline="0">
                <a:ln w="3175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pPr>
            <a:r>
              <a:rPr lang="ru-RU" sz="1600" i="1" dirty="0" smtClean="0"/>
              <a:t>Сортность молока :</a:t>
            </a:r>
            <a:endParaRPr lang="ru-RU" sz="1600" i="1" dirty="0"/>
          </a:p>
        </c:rich>
      </c:tx>
      <c:layout>
        <c:manualLayout>
          <c:xMode val="edge"/>
          <c:yMode val="edge"/>
          <c:x val="2.3789178819015336E-2"/>
          <c:y val="2.494154938083094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algn="l">
            <a:defRPr lang="ru-RU" sz="1600" b="0" i="1" u="none" strike="noStrike" kern="1200" cap="none" spc="0" baseline="0">
              <a:ln w="3175">
                <a:solidFill>
                  <a:schemeClr val="tx1"/>
                </a:solidFill>
                <a:prstDash val="solid"/>
              </a:ln>
              <a:solidFill>
                <a:schemeClr val="tx1"/>
              </a:solidFill>
              <a:effectLst/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Качество молока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1"/>
            <c:bubble3D val="0"/>
            <c:spPr>
              <a:solidFill>
                <a:schemeClr val="accent2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2"/>
            <c:bubble3D val="0"/>
            <c:spPr>
              <a:solidFill>
                <a:schemeClr val="accent3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ru-RU" sz="900" b="0" i="0" u="none" strike="noStrike" kern="1200" cap="none" spc="0" baseline="0">
                    <a:ln w="3175">
                      <a:solidFill>
                        <a:schemeClr val="tx1"/>
                      </a:solidFill>
                      <a:prstDash val="solid"/>
                    </a:ln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Лист1!$A$2:$A$4</c:f>
              <c:strCache>
                <c:ptCount val="3"/>
                <c:pt idx="0">
                  <c:v>Молоко в/с</c:v>
                </c:pt>
                <c:pt idx="1">
                  <c:v>Молоко 1 с</c:v>
                </c:pt>
                <c:pt idx="2">
                  <c:v>Молоко 2 с</c:v>
                </c:pt>
              </c:strCache>
            </c:strRef>
          </c:cat>
          <c:val>
            <c:numRef>
              <c:f>Лист1!$B$2:$B$4</c:f>
              <c:numCache>
                <c:formatCode>0.00%</c:formatCode>
                <c:ptCount val="3"/>
                <c:pt idx="0">
                  <c:v>0.76</c:v>
                </c:pt>
                <c:pt idx="1">
                  <c:v>0.23</c:v>
                </c:pt>
                <c:pt idx="2">
                  <c:v>0.01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ru-RU" sz="1197" b="0" i="0" u="none" strike="noStrike" kern="1200" cap="none" spc="0" baseline="0">
              <a:ln w="3175">
                <a:solidFill>
                  <a:schemeClr val="tx1"/>
                </a:solidFill>
                <a:prstDash val="solid"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 algn="ctr" rtl="0">
        <a:defRPr lang="ru-RU" sz="1400" b="0" i="0" u="none" strike="noStrike" kern="1200" cap="none" spc="0" baseline="0">
          <a:ln w="3175">
            <a:solidFill>
              <a:schemeClr val="tx1"/>
            </a:solidFill>
            <a:prstDash val="solid"/>
          </a:ln>
          <a:solidFill>
            <a:schemeClr val="tx1"/>
          </a:solidFill>
          <a:effectLst/>
          <a:latin typeface="+mn-lt"/>
          <a:ea typeface="+mn-ea"/>
          <a:cs typeface="+mn-cs"/>
        </a:defRPr>
      </a:pPr>
      <a:endParaRPr lang="ru-RU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0486449195261727"/>
          <c:y val="5.1081013075008272E-2"/>
          <c:w val="0.98618901886071064"/>
          <c:h val="0.83021196569556788"/>
        </c:manualLayout>
      </c:layout>
      <c:lineChart>
        <c:grouping val="standard"/>
        <c:varyColors val="0"/>
        <c:ser>
          <c:idx val="0"/>
          <c:order val="0"/>
          <c:tx>
            <c:strRef>
              <c:f>Лист1!$A$2</c:f>
              <c:strCache>
                <c:ptCount val="1"/>
                <c:pt idx="0">
                  <c:v>Молоко, кг./фуражную корову</c:v>
                </c:pt>
              </c:strCache>
            </c:strRef>
          </c:tx>
          <c:spPr>
            <a:ln w="31750" cap="rnd">
              <a:solidFill>
                <a:schemeClr val="accent2"/>
              </a:solidFill>
              <a:round/>
            </a:ln>
            <a:effectLst>
              <a:outerShdw blurRad="38100" dist="25400" dir="5400000" rotWithShape="0">
                <a:srgbClr val="000000">
                  <a:alpha val="35000"/>
                </a:srgbClr>
              </a:outerShdw>
            </a:effectLst>
          </c:spPr>
          <c:marker>
            <c:symbol val="diamond"/>
            <c:size val="5"/>
            <c:spPr>
              <a:gradFill rotWithShape="1">
                <a:gsLst>
                  <a:gs pos="0">
                    <a:schemeClr val="accent2">
                      <a:shade val="51000"/>
                      <a:satMod val="130000"/>
                    </a:schemeClr>
                  </a:gs>
                  <a:gs pos="80000">
                    <a:schemeClr val="accent2">
                      <a:shade val="93000"/>
                      <a:satMod val="130000"/>
                    </a:schemeClr>
                  </a:gs>
                  <a:gs pos="100000">
                    <a:schemeClr val="accent2"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 w="12700">
                <a:solidFill>
                  <a:schemeClr val="lt2"/>
                </a:solidFill>
                <a:round/>
              </a:ln>
              <a:effectLst>
                <a:outerShdw blurRad="38100" dist="25400" dir="5400000" rotWithShape="0">
                  <a:srgbClr val="000000">
                    <a:alpha val="35000"/>
                  </a:srgbClr>
                </a:outerShdw>
              </a:effectLst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Лист1!$B$1:$E$1</c:f>
              <c:strCache>
                <c:ptCount val="4"/>
                <c:pt idx="0">
                  <c:v>2010</c:v>
                </c:pt>
                <c:pt idx="1">
                  <c:v>2015</c:v>
                </c:pt>
                <c:pt idx="2">
                  <c:v>2018</c:v>
                </c:pt>
                <c:pt idx="3">
                  <c:v>2019</c:v>
                </c:pt>
              </c:strCache>
            </c:strRef>
          </c:cat>
          <c:val>
            <c:numRef>
              <c:f>Лист1!$B$2:$E$2</c:f>
              <c:numCache>
                <c:formatCode>0</c:formatCode>
                <c:ptCount val="4"/>
                <c:pt idx="0">
                  <c:v>3098</c:v>
                </c:pt>
                <c:pt idx="1">
                  <c:v>3436</c:v>
                </c:pt>
                <c:pt idx="2">
                  <c:v>4699</c:v>
                </c:pt>
                <c:pt idx="3">
                  <c:v>4800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12170824"/>
        <c:axId val="212174744"/>
      </c:lineChart>
      <c:catAx>
        <c:axId val="21217082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12174744"/>
        <c:crosses val="autoZero"/>
        <c:auto val="1"/>
        <c:lblAlgn val="ctr"/>
        <c:lblOffset val="100"/>
        <c:noMultiLvlLbl val="0"/>
      </c:catAx>
      <c:valAx>
        <c:axId val="21217474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2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1217082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2.451124044277074E-2"/>
          <c:y val="6.3898696130725588E-2"/>
          <c:w val="0.96660892388451447"/>
          <c:h val="0.58977330454660915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2017 год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hade val="51000"/>
                    <a:satMod val="130000"/>
                  </a:schemeClr>
                </a:gs>
                <a:gs pos="80000">
                  <a:schemeClr val="accent1">
                    <a:shade val="93000"/>
                    <a:satMod val="130000"/>
                  </a:schemeClr>
                </a:gs>
                <a:gs pos="100000">
                  <a:schemeClr val="accent1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p3d/>
          </c:spPr>
          <c:invertIfNegative val="0"/>
          <c:dLbls>
            <c:dLbl>
              <c:idx val="0"/>
              <c:layout>
                <c:manualLayout>
                  <c:x val="1.7530352383772513E-2"/>
                  <c:y val="-6.333604115894937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</c:f>
              <c:strCache>
                <c:ptCount val="1"/>
                <c:pt idx="0">
                  <c:v>Объём производства комбикорма, тыс.тонн</c:v>
                </c:pt>
              </c:strCache>
            </c:strRef>
          </c:cat>
          <c:val>
            <c:numRef>
              <c:f>Лист1!$B$2</c:f>
              <c:numCache>
                <c:formatCode>#,##0.00</c:formatCode>
                <c:ptCount val="1"/>
                <c:pt idx="0">
                  <c:v>23.77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2018 год</c:v>
                </c:pt>
              </c:strCache>
            </c:strRef>
          </c:tx>
          <c:spPr>
            <a:solidFill>
              <a:srgbClr val="92D050"/>
            </a:soli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p3d/>
          </c:spPr>
          <c:invertIfNegative val="0"/>
          <c:dLbls>
            <c:dLbl>
              <c:idx val="0"/>
              <c:layout>
                <c:manualLayout>
                  <c:x val="2.2272349863842487E-2"/>
                  <c:y val="-5.56080894008403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</c:f>
              <c:strCache>
                <c:ptCount val="1"/>
                <c:pt idx="0">
                  <c:v>Объём производства комбикорма, тыс.тонн</c:v>
                </c:pt>
              </c:strCache>
            </c:strRef>
          </c:cat>
          <c:val>
            <c:numRef>
              <c:f>Лист1!$C$2</c:f>
              <c:numCache>
                <c:formatCode>#,##0.00</c:formatCode>
                <c:ptCount val="1"/>
                <c:pt idx="0">
                  <c:v>26.66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2019 год</c:v>
                </c:pt>
              </c:strCache>
            </c:strRef>
          </c:tx>
          <c:spPr>
            <a:solidFill>
              <a:srgbClr val="C00000"/>
            </a:soli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p3d/>
          </c:spPr>
          <c:invertIfNegative val="0"/>
          <c:dLbls>
            <c:dLbl>
              <c:idx val="0"/>
              <c:layout>
                <c:manualLayout>
                  <c:x val="2.0728644497626108E-2"/>
                  <c:y val="-6.118934630846005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</c:f>
              <c:strCache>
                <c:ptCount val="1"/>
                <c:pt idx="0">
                  <c:v>Объём производства комбикорма, тыс.тонн</c:v>
                </c:pt>
              </c:strCache>
            </c:strRef>
          </c:cat>
          <c:val>
            <c:numRef>
              <c:f>Лист1!$D$2</c:f>
              <c:numCache>
                <c:formatCode>#,##0.00</c:formatCode>
                <c:ptCount val="1"/>
                <c:pt idx="0">
                  <c:v>27.126999999999999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212176704"/>
        <c:axId val="212177488"/>
        <c:axId val="0"/>
      </c:bar3DChart>
      <c:catAx>
        <c:axId val="2121767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12177488"/>
        <c:crosses val="autoZero"/>
        <c:auto val="1"/>
        <c:lblAlgn val="ctr"/>
        <c:lblOffset val="100"/>
        <c:noMultiLvlLbl val="0"/>
      </c:catAx>
      <c:valAx>
        <c:axId val="212177488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2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.00" sourceLinked="1"/>
        <c:majorTickMark val="none"/>
        <c:minorTickMark val="none"/>
        <c:tickLblPos val="nextTo"/>
        <c:crossAx val="21217670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1.3810949783514916E-2"/>
          <c:y val="6.1369357603460954E-2"/>
          <c:w val="0.98618901886071064"/>
          <c:h val="0.68099427287901082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2018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-8.9696088114856201E-2"/>
                  <c:y val="-7.148151171332951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2.6189862649006076E-2"/>
                  <c:y val="3.094198110541323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1.5274675537937996E-2"/>
                  <c:y val="-8.819394029647119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-5.9265897946612245E-2"/>
                  <c:y val="1.678797242543263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-2.2997877496066261E-2"/>
                  <c:y val="-1.547104484279902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ru-RU" sz="1197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</c:f>
              <c:strCache>
                <c:ptCount val="1"/>
                <c:pt idx="0">
                  <c:v>урожай сочных кормов для животных, тыс. тонн</c:v>
                </c:pt>
              </c:strCache>
            </c:strRef>
          </c:cat>
          <c:val>
            <c:numRef>
              <c:f>Лист1!$B$2</c:f>
              <c:numCache>
                <c:formatCode>0.00</c:formatCode>
                <c:ptCount val="1"/>
                <c:pt idx="0">
                  <c:v>38.4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2019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2.7057104996135704E-2"/>
                  <c:y val="-4.699192742751127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2.2729909331991316E-3"/>
                  <c:y val="-6.567289017950769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2.3367150697779296E-3"/>
                  <c:y val="-6.613602377716981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-6.144885811249115E-2"/>
                  <c:y val="1.64551416888491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3.302544227001714E-3"/>
                  <c:y val="-9.38679473576441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ru-RU" sz="1197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</c:f>
              <c:strCache>
                <c:ptCount val="1"/>
                <c:pt idx="0">
                  <c:v>урожай сочных кормов для животных, тыс. тонн</c:v>
                </c:pt>
              </c:strCache>
            </c:strRef>
          </c:cat>
          <c:val>
            <c:numRef>
              <c:f>Лист1!$C$2</c:f>
              <c:numCache>
                <c:formatCode>0.00</c:formatCode>
                <c:ptCount val="1"/>
                <c:pt idx="0">
                  <c:v>44.9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210402120"/>
        <c:axId val="142914296"/>
        <c:axId val="0"/>
      </c:bar3DChart>
      <c:catAx>
        <c:axId val="210402120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42914296"/>
        <c:crosses val="autoZero"/>
        <c:auto val="1"/>
        <c:lblAlgn val="ctr"/>
        <c:lblOffset val="100"/>
        <c:noMultiLvlLbl val="0"/>
      </c:catAx>
      <c:valAx>
        <c:axId val="142914296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" sourceLinked="1"/>
        <c:majorTickMark val="none"/>
        <c:minorTickMark val="none"/>
        <c:tickLblPos val="nextTo"/>
        <c:crossAx val="21040212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15278405056443004"/>
          <c:y val="6.1202994988860886E-2"/>
          <c:w val="0.98325689160197582"/>
          <c:h val="0.67977767484946738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2017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hade val="51000"/>
                    <a:satMod val="130000"/>
                  </a:schemeClr>
                </a:gs>
                <a:gs pos="80000">
                  <a:schemeClr val="accent1">
                    <a:shade val="93000"/>
                    <a:satMod val="130000"/>
                  </a:schemeClr>
                </a:gs>
                <a:gs pos="100000">
                  <a:schemeClr val="accent1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dLbl>
              <c:idx val="0"/>
              <c:layout>
                <c:manualLayout>
                  <c:x val="1.4834800286987842E-2"/>
                  <c:y val="-2.025729780024451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6.620689686573987E-2"/>
                  <c:y val="-5.803244083990684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3.0758823750475887E-2"/>
                  <c:y val="-3.049501165295516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</c:f>
              <c:strCache>
                <c:ptCount val="1"/>
                <c:pt idx="0">
                  <c:v>Производство мяса в ж. весе, тыс. тонн</c:v>
                </c:pt>
              </c:strCache>
            </c:strRef>
          </c:cat>
          <c:val>
            <c:numRef>
              <c:f>Лист1!$B$2</c:f>
              <c:numCache>
                <c:formatCode>0.00</c:formatCode>
                <c:ptCount val="1"/>
                <c:pt idx="0">
                  <c:v>6.15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2018</c:v>
                </c:pt>
              </c:strCache>
            </c:strRef>
          </c:tx>
          <c:spPr>
            <a:gradFill rotWithShape="1">
              <a:gsLst>
                <a:gs pos="0">
                  <a:schemeClr val="accent3">
                    <a:shade val="51000"/>
                    <a:satMod val="130000"/>
                  </a:schemeClr>
                </a:gs>
                <a:gs pos="80000">
                  <a:schemeClr val="accent3">
                    <a:shade val="93000"/>
                    <a:satMod val="130000"/>
                  </a:schemeClr>
                </a:gs>
                <a:gs pos="100000">
                  <a:schemeClr val="accent3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  <c:spPr>
              <a:gradFill rotWithShape="1">
                <a:gsLst>
                  <a:gs pos="0">
                    <a:schemeClr val="accent3">
                      <a:shade val="51000"/>
                      <a:satMod val="130000"/>
                    </a:schemeClr>
                  </a:gs>
                  <a:gs pos="80000">
                    <a:schemeClr val="accent3">
                      <a:shade val="93000"/>
                      <a:satMod val="130000"/>
                    </a:schemeClr>
                  </a:gs>
                  <a:gs pos="100000">
                    <a:schemeClr val="accent3"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Pt>
            <c:idx val="1"/>
            <c:invertIfNegative val="0"/>
            <c:bubble3D val="0"/>
            <c:spPr>
              <a:gradFill rotWithShape="1">
                <a:gsLst>
                  <a:gs pos="0">
                    <a:schemeClr val="accent3">
                      <a:shade val="51000"/>
                      <a:satMod val="130000"/>
                    </a:schemeClr>
                  </a:gs>
                  <a:gs pos="80000">
                    <a:schemeClr val="accent3">
                      <a:shade val="93000"/>
                      <a:satMod val="130000"/>
                    </a:schemeClr>
                  </a:gs>
                  <a:gs pos="100000">
                    <a:schemeClr val="accent3"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Pt>
            <c:idx val="2"/>
            <c:invertIfNegative val="0"/>
            <c:bubble3D val="0"/>
            <c:spPr>
              <a:gradFill rotWithShape="1">
                <a:gsLst>
                  <a:gs pos="0">
                    <a:schemeClr val="accent3">
                      <a:shade val="51000"/>
                      <a:satMod val="130000"/>
                    </a:schemeClr>
                  </a:gs>
                  <a:gs pos="80000">
                    <a:schemeClr val="accent3">
                      <a:shade val="93000"/>
                      <a:satMod val="130000"/>
                    </a:schemeClr>
                  </a:gs>
                  <a:gs pos="100000">
                    <a:schemeClr val="accent3"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Lbls>
            <c:dLbl>
              <c:idx val="0"/>
              <c:layout>
                <c:manualLayout>
                  <c:x val="3.2582445302070259E-2"/>
                  <c:y val="-5.055243861793134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1.977973371598379E-2"/>
                  <c:y val="-3.166727134485057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2.6197155942767445E-3"/>
                  <c:y val="-4.117955843754823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</c:f>
              <c:strCache>
                <c:ptCount val="1"/>
                <c:pt idx="0">
                  <c:v>Производство мяса в ж. весе, тыс. тонн</c:v>
                </c:pt>
              </c:strCache>
            </c:strRef>
          </c:cat>
          <c:val>
            <c:numRef>
              <c:f>Лист1!$C$2</c:f>
              <c:numCache>
                <c:formatCode>0.00</c:formatCode>
                <c:ptCount val="1"/>
                <c:pt idx="0">
                  <c:v>6.8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2019</c:v>
                </c:pt>
              </c:strCache>
            </c:strRef>
          </c:tx>
          <c:spPr>
            <a:gradFill rotWithShape="1">
              <a:gsLst>
                <a:gs pos="0">
                  <a:schemeClr val="accent5">
                    <a:shade val="51000"/>
                    <a:satMod val="130000"/>
                  </a:schemeClr>
                </a:gs>
                <a:gs pos="80000">
                  <a:schemeClr val="accent5">
                    <a:shade val="93000"/>
                    <a:satMod val="130000"/>
                  </a:schemeClr>
                </a:gs>
                <a:gs pos="100000">
                  <a:schemeClr val="accent5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dLbl>
              <c:idx val="0"/>
              <c:layout>
                <c:manualLayout>
                  <c:x val="7.5322256226583423E-2"/>
                  <c:y val="-4.053875618488865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0.11186894534487071"/>
                  <c:y val="-1.5729918897900232E-2"/>
                </c:manualLayout>
              </c:layout>
              <c:tx>
                <c:rich>
                  <a:bodyPr/>
                  <a:lstStyle/>
                  <a:p>
                    <a:fld id="{3FE6DCE9-07D7-4BC8-87C2-03384B6A422E}" type="VALUE">
                      <a:rPr lang="en-US" sz="1100"/>
                      <a:pPr/>
                      <a:t>[ЗНАЧЕНИЕ]</a:t>
                    </a:fld>
                    <a:endParaRPr lang="ru-RU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</c:extLst>
            </c:dLbl>
            <c:dLbl>
              <c:idx val="2"/>
              <c:layout>
                <c:manualLayout>
                  <c:x val="3.0949996160212281E-2"/>
                  <c:y val="-6.588499966915900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</c:f>
              <c:strCache>
                <c:ptCount val="1"/>
                <c:pt idx="0">
                  <c:v>Производство мяса в ж. весе, тыс. тонн</c:v>
                </c:pt>
              </c:strCache>
            </c:strRef>
          </c:cat>
          <c:val>
            <c:numRef>
              <c:f>Лист1!$D$2</c:f>
              <c:numCache>
                <c:formatCode>0.00</c:formatCode>
                <c:ptCount val="1"/>
                <c:pt idx="0">
                  <c:v>8.8000000000000007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211993712"/>
        <c:axId val="211994104"/>
        <c:axId val="0"/>
      </c:bar3DChart>
      <c:catAx>
        <c:axId val="211993712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11994104"/>
        <c:crosses val="autoZero"/>
        <c:auto val="1"/>
        <c:lblAlgn val="ctr"/>
        <c:lblOffset val="100"/>
        <c:noMultiLvlLbl val="0"/>
      </c:catAx>
      <c:valAx>
        <c:axId val="211994104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" sourceLinked="1"/>
        <c:majorTickMark val="none"/>
        <c:minorTickMark val="none"/>
        <c:tickLblPos val="nextTo"/>
        <c:crossAx val="21199371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  <c:userShapes r:id="rId4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75"/>
      <c:rotY val="0"/>
      <c:rAngAx val="0"/>
    </c:view3D>
    <c:floor>
      <c:thickness val="0"/>
    </c:floor>
    <c:sideWall>
      <c:thickness val="0"/>
      <c:spPr>
        <a:noFill/>
        <a:ln w="13804">
          <a:noFill/>
        </a:ln>
      </c:spPr>
    </c:sideWall>
    <c:backWall>
      <c:thickness val="0"/>
      <c:spPr>
        <a:noFill/>
        <a:ln w="13804">
          <a:noFill/>
        </a:ln>
      </c:spPr>
    </c:backWall>
    <c:plotArea>
      <c:layout/>
      <c:pie3D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</c:plotArea>
    <c:plotVisOnly val="1"/>
    <c:dispBlanksAs val="gap"/>
    <c:showDLblsOverMax val="0"/>
  </c:chart>
  <c:txPr>
    <a:bodyPr/>
    <a:lstStyle/>
    <a:p>
      <a:pPr>
        <a:defRPr sz="977"/>
      </a:pPr>
      <a:endParaRPr lang="ru-RU"/>
    </a:p>
  </c:txPr>
  <c:externalData r:id="rId1">
    <c:autoUpdate val="0"/>
  </c:externalData>
  <c:userShapes r:id="rId2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66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charts/style10.xml><?xml version="1.0" encoding="utf-8"?>
<cs:chartStyle xmlns:cs="http://schemas.microsoft.com/office/drawing/2012/chartStyle" xmlns:a="http://schemas.openxmlformats.org/drawingml/2006/main" id="290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31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charts/style5.xml><?xml version="1.0" encoding="utf-8"?>
<cs:chartStyle xmlns:cs="http://schemas.microsoft.com/office/drawing/2012/chartStyle" xmlns:a="http://schemas.openxmlformats.org/drawingml/2006/main" id="290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charts/style6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34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charts/style8.xml><?xml version="1.0" encoding="utf-8"?>
<cs:chartStyle xmlns:cs="http://schemas.microsoft.com/office/drawing/2012/chartStyle" xmlns:a="http://schemas.openxmlformats.org/drawingml/2006/main" id="34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charts/style9.xml><?xml version="1.0" encoding="utf-8"?>
<cs:chartStyle xmlns:cs="http://schemas.microsoft.com/office/drawing/2012/chartStyle" xmlns:a="http://schemas.openxmlformats.org/drawingml/2006/main" id="290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</cdr:x>
      <cdr:y>0</cdr:y>
    </cdr:from>
    <cdr:to>
      <cdr:x>1</cdr:x>
      <cdr:y>1</cdr:y>
    </cdr:to>
    <cdr:sp macro="" textlink="">
      <cdr:nvSpPr>
        <cdr:cNvPr id="2" name="Объект 4"/>
        <cdr:cNvSpPr>
          <a:spLocks xmlns:a="http://schemas.openxmlformats.org/drawingml/2006/main" noGrp="1"/>
        </cdr:cNvSpPr>
      </cdr:nvSpPr>
      <cdr:spPr>
        <a:xfrm xmlns:a="http://schemas.openxmlformats.org/drawingml/2006/main">
          <a:off x="250872" y="1455802"/>
          <a:ext cx="8238305" cy="2435999"/>
        </a:xfrm>
        <a:prstGeom xmlns:a="http://schemas.openxmlformats.org/drawingml/2006/main" prst="rect">
          <a:avLst/>
        </a:prstGeom>
        <a:effectLst xmlns:a="http://schemas.openxmlformats.org/drawingml/2006/main">
          <a:glow rad="127000">
            <a:schemeClr val="accent1">
              <a:alpha val="34000"/>
            </a:schemeClr>
          </a:glow>
        </a:effectLst>
      </cdr:spPr>
      <cdr:txBody>
        <a:bodyPr xmlns:a="http://schemas.openxmlformats.org/drawingml/2006/main" vert="horz" lIns="91440" tIns="45720" rIns="91440" bIns="45720" rtlCol="0">
          <a:normAutofit/>
        </a:bodyPr>
        <a:lstStyle xmlns:a="http://schemas.openxmlformats.org/drawingml/2006/main">
          <a:lvl1pPr marL="342900" indent="-342900" algn="l" defTabSz="457200" rtl="0" eaLnBrk="1" latinLnBrk="0" hangingPunct="1">
            <a:spcBef>
              <a:spcPts val="1000"/>
            </a:spcBef>
            <a:spcAft>
              <a:spcPts val="0"/>
            </a:spcAft>
            <a:buClr>
              <a:schemeClr val="accent1"/>
            </a:buClr>
            <a:buSzPct val="80000"/>
            <a:buFont typeface="Wingdings 3" charset="2"/>
            <a:buChar char=""/>
            <a:defRPr sz="1800" kern="120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lvl1pPr>
          <a:lvl2pPr marL="742950" indent="-285750" algn="l" defTabSz="457200" rtl="0" eaLnBrk="1" latinLnBrk="0" hangingPunct="1">
            <a:spcBef>
              <a:spcPts val="1000"/>
            </a:spcBef>
            <a:spcAft>
              <a:spcPts val="0"/>
            </a:spcAft>
            <a:buClr>
              <a:schemeClr val="accent1"/>
            </a:buClr>
            <a:buSzPct val="80000"/>
            <a:buFont typeface="Wingdings 3" charset="2"/>
            <a:buChar char=""/>
            <a:defRPr sz="1600" kern="120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lvl2pPr>
          <a:lvl3pPr marL="1143000" indent="-228600" algn="l" defTabSz="457200" rtl="0" eaLnBrk="1" latinLnBrk="0" hangingPunct="1">
            <a:spcBef>
              <a:spcPts val="1000"/>
            </a:spcBef>
            <a:spcAft>
              <a:spcPts val="0"/>
            </a:spcAft>
            <a:buClr>
              <a:schemeClr val="accent1"/>
            </a:buClr>
            <a:buSzPct val="80000"/>
            <a:buFont typeface="Wingdings 3" charset="2"/>
            <a:buChar char=""/>
            <a:defRPr sz="1400" kern="120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lvl3pPr>
          <a:lvl4pPr marL="1600200" indent="-228600" algn="l" defTabSz="457200" rtl="0" eaLnBrk="1" latinLnBrk="0" hangingPunct="1">
            <a:spcBef>
              <a:spcPts val="1000"/>
            </a:spcBef>
            <a:spcAft>
              <a:spcPts val="0"/>
            </a:spcAft>
            <a:buClr>
              <a:schemeClr val="accent1"/>
            </a:buClr>
            <a:buSzPct val="80000"/>
            <a:buFont typeface="Wingdings 3" charset="2"/>
            <a:buChar char=""/>
            <a:defRPr sz="1200" kern="120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lvl4pPr>
          <a:lvl5pPr marL="2057400" indent="-228600" algn="l" defTabSz="457200" rtl="0" eaLnBrk="1" latinLnBrk="0" hangingPunct="1">
            <a:spcBef>
              <a:spcPts val="1000"/>
            </a:spcBef>
            <a:spcAft>
              <a:spcPts val="0"/>
            </a:spcAft>
            <a:buClr>
              <a:schemeClr val="accent1"/>
            </a:buClr>
            <a:buSzPct val="80000"/>
            <a:buFont typeface="Wingdings 3" charset="2"/>
            <a:buChar char=""/>
            <a:defRPr sz="1200" kern="120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lvl5pPr>
          <a:lvl6pPr marL="2514600" indent="-228600" algn="l" defTabSz="457200" rtl="0" eaLnBrk="1" latinLnBrk="0" hangingPunct="1">
            <a:spcBef>
              <a:spcPts val="1000"/>
            </a:spcBef>
            <a:spcAft>
              <a:spcPts val="0"/>
            </a:spcAft>
            <a:buClr>
              <a:schemeClr val="accent1"/>
            </a:buClr>
            <a:buSzPct val="80000"/>
            <a:buFont typeface="Wingdings 3" charset="2"/>
            <a:buChar char=""/>
            <a:defRPr sz="1200" kern="120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lvl6pPr>
          <a:lvl7pPr marL="2971800" indent="-228600" algn="l" defTabSz="457200" rtl="0" eaLnBrk="1" latinLnBrk="0" hangingPunct="1">
            <a:spcBef>
              <a:spcPts val="1000"/>
            </a:spcBef>
            <a:spcAft>
              <a:spcPts val="0"/>
            </a:spcAft>
            <a:buClr>
              <a:schemeClr val="accent1"/>
            </a:buClr>
            <a:buSzPct val="80000"/>
            <a:buFont typeface="Wingdings 3" charset="2"/>
            <a:buChar char=""/>
            <a:defRPr sz="1200" kern="120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lvl7pPr>
          <a:lvl8pPr marL="3429000" indent="-228600" algn="l" defTabSz="457200" rtl="0" eaLnBrk="1" latinLnBrk="0" hangingPunct="1">
            <a:spcBef>
              <a:spcPts val="1000"/>
            </a:spcBef>
            <a:spcAft>
              <a:spcPts val="0"/>
            </a:spcAft>
            <a:buClr>
              <a:schemeClr val="accent1"/>
            </a:buClr>
            <a:buSzPct val="80000"/>
            <a:buFont typeface="Wingdings 3" charset="2"/>
            <a:buChar char=""/>
            <a:defRPr sz="1200" kern="120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lvl8pPr>
          <a:lvl9pPr marL="3886200" indent="-228600" algn="l" defTabSz="457200" rtl="0" eaLnBrk="1" latinLnBrk="0" hangingPunct="1">
            <a:spcBef>
              <a:spcPts val="1000"/>
            </a:spcBef>
            <a:spcAft>
              <a:spcPts val="0"/>
            </a:spcAft>
            <a:buClr>
              <a:schemeClr val="accent1"/>
            </a:buClr>
            <a:buSzPct val="80000"/>
            <a:buFont typeface="Wingdings 3" charset="2"/>
            <a:buChar char=""/>
            <a:defRPr sz="1200" kern="120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marL="0" indent="0">
            <a:buNone/>
          </a:pPr>
          <a:r>
            <a:rPr lang="ru-RU" sz="1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В 2019 году Гранты получили 6 фермеров по направлениям:</a:t>
          </a:r>
        </a:p>
        <a:p xmlns:a="http://schemas.openxmlformats.org/drawingml/2006/main">
          <a:r>
            <a:rPr lang="ru-RU" sz="1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Разведение КРС молочного и мясного направления;</a:t>
          </a:r>
        </a:p>
        <a:p xmlns:a="http://schemas.openxmlformats.org/drawingml/2006/main">
          <a:r>
            <a:rPr lang="ru-RU" sz="1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Выращивание овощей открытого и закрытого грунта;</a:t>
          </a:r>
        </a:p>
        <a:p xmlns:a="http://schemas.openxmlformats.org/drawingml/2006/main">
          <a:r>
            <a:rPr lang="ru-RU" sz="1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Разведение перепелов и производство перепелиного яйца</a:t>
          </a:r>
        </a:p>
        <a:p xmlns:a="http://schemas.openxmlformats.org/drawingml/2006/main">
          <a:pPr marL="0" indent="0">
            <a:buNone/>
          </a:pPr>
          <a:endParaRPr lang="ru-RU" sz="1400" b="1" dirty="0" smtClean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0.70502</cdr:x>
      <cdr:y>0.16807</cdr:y>
    </cdr:from>
    <cdr:to>
      <cdr:x>0.71747</cdr:x>
      <cdr:y>0.22969</cdr:y>
    </cdr:to>
    <cdr:cxnSp macro="">
      <cdr:nvCxnSpPr>
        <cdr:cNvPr id="16" name="Прямая соединительная линия 15"/>
        <cdr:cNvCxnSpPr/>
      </cdr:nvCxnSpPr>
      <cdr:spPr>
        <a:xfrm xmlns:a="http://schemas.openxmlformats.org/drawingml/2006/main">
          <a:off x="4314825" y="571500"/>
          <a:ext cx="76200" cy="209550"/>
        </a:xfrm>
        <a:prstGeom xmlns:a="http://schemas.openxmlformats.org/drawingml/2006/main" prst="line">
          <a:avLst/>
        </a:prstGeom>
        <a:ln xmlns:a="http://schemas.openxmlformats.org/drawingml/2006/main">
          <a:solidFill>
            <a:schemeClr val="bg2">
              <a:lumMod val="75000"/>
            </a:schemeClr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</cdr:x>
      <cdr:y>0</cdr:y>
    </cdr:from>
    <cdr:to>
      <cdr:x>1</cdr:x>
      <cdr:y>1</cdr:y>
    </cdr:to>
    <cdr:sp macro="" textlink="">
      <cdr:nvSpPr>
        <cdr:cNvPr id="2" name="Объект 4"/>
        <cdr:cNvSpPr>
          <a:spLocks xmlns:a="http://schemas.openxmlformats.org/drawingml/2006/main" noGrp="1"/>
        </cdr:cNvSpPr>
      </cdr:nvSpPr>
      <cdr:spPr>
        <a:xfrm xmlns:a="http://schemas.openxmlformats.org/drawingml/2006/main">
          <a:off x="250872" y="1455802"/>
          <a:ext cx="8238305" cy="2435999"/>
        </a:xfrm>
        <a:prstGeom xmlns:a="http://schemas.openxmlformats.org/drawingml/2006/main" prst="rect">
          <a:avLst/>
        </a:prstGeom>
        <a:effectLst xmlns:a="http://schemas.openxmlformats.org/drawingml/2006/main">
          <a:glow rad="127000">
            <a:schemeClr val="accent1">
              <a:alpha val="34000"/>
            </a:schemeClr>
          </a:glow>
        </a:effectLst>
      </cdr:spPr>
      <cdr:txBody>
        <a:bodyPr xmlns:a="http://schemas.openxmlformats.org/drawingml/2006/main" vert="horz" lIns="91440" tIns="45720" rIns="91440" bIns="45720" rtlCol="0">
          <a:normAutofit/>
        </a:bodyPr>
        <a:lstStyle xmlns:a="http://schemas.openxmlformats.org/drawingml/2006/main">
          <a:lvl1pPr marL="342900" indent="-342900" algn="l" defTabSz="457200" rtl="0" eaLnBrk="1" latinLnBrk="0" hangingPunct="1">
            <a:spcBef>
              <a:spcPts val="1000"/>
            </a:spcBef>
            <a:spcAft>
              <a:spcPts val="0"/>
            </a:spcAft>
            <a:buClr>
              <a:schemeClr val="accent1"/>
            </a:buClr>
            <a:buSzPct val="80000"/>
            <a:buFont typeface="Wingdings 3" charset="2"/>
            <a:buChar char=""/>
            <a:defRPr sz="1800" kern="120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lvl1pPr>
          <a:lvl2pPr marL="742950" indent="-285750" algn="l" defTabSz="457200" rtl="0" eaLnBrk="1" latinLnBrk="0" hangingPunct="1">
            <a:spcBef>
              <a:spcPts val="1000"/>
            </a:spcBef>
            <a:spcAft>
              <a:spcPts val="0"/>
            </a:spcAft>
            <a:buClr>
              <a:schemeClr val="accent1"/>
            </a:buClr>
            <a:buSzPct val="80000"/>
            <a:buFont typeface="Wingdings 3" charset="2"/>
            <a:buChar char=""/>
            <a:defRPr sz="1600" kern="120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lvl2pPr>
          <a:lvl3pPr marL="1143000" indent="-228600" algn="l" defTabSz="457200" rtl="0" eaLnBrk="1" latinLnBrk="0" hangingPunct="1">
            <a:spcBef>
              <a:spcPts val="1000"/>
            </a:spcBef>
            <a:spcAft>
              <a:spcPts val="0"/>
            </a:spcAft>
            <a:buClr>
              <a:schemeClr val="accent1"/>
            </a:buClr>
            <a:buSzPct val="80000"/>
            <a:buFont typeface="Wingdings 3" charset="2"/>
            <a:buChar char=""/>
            <a:defRPr sz="1400" kern="120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lvl3pPr>
          <a:lvl4pPr marL="1600200" indent="-228600" algn="l" defTabSz="457200" rtl="0" eaLnBrk="1" latinLnBrk="0" hangingPunct="1">
            <a:spcBef>
              <a:spcPts val="1000"/>
            </a:spcBef>
            <a:spcAft>
              <a:spcPts val="0"/>
            </a:spcAft>
            <a:buClr>
              <a:schemeClr val="accent1"/>
            </a:buClr>
            <a:buSzPct val="80000"/>
            <a:buFont typeface="Wingdings 3" charset="2"/>
            <a:buChar char=""/>
            <a:defRPr sz="1200" kern="120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lvl4pPr>
          <a:lvl5pPr marL="2057400" indent="-228600" algn="l" defTabSz="457200" rtl="0" eaLnBrk="1" latinLnBrk="0" hangingPunct="1">
            <a:spcBef>
              <a:spcPts val="1000"/>
            </a:spcBef>
            <a:spcAft>
              <a:spcPts val="0"/>
            </a:spcAft>
            <a:buClr>
              <a:schemeClr val="accent1"/>
            </a:buClr>
            <a:buSzPct val="80000"/>
            <a:buFont typeface="Wingdings 3" charset="2"/>
            <a:buChar char=""/>
            <a:defRPr sz="1200" kern="120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lvl5pPr>
          <a:lvl6pPr marL="2514600" indent="-228600" algn="l" defTabSz="457200" rtl="0" eaLnBrk="1" latinLnBrk="0" hangingPunct="1">
            <a:spcBef>
              <a:spcPts val="1000"/>
            </a:spcBef>
            <a:spcAft>
              <a:spcPts val="0"/>
            </a:spcAft>
            <a:buClr>
              <a:schemeClr val="accent1"/>
            </a:buClr>
            <a:buSzPct val="80000"/>
            <a:buFont typeface="Wingdings 3" charset="2"/>
            <a:buChar char=""/>
            <a:defRPr sz="1200" kern="120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lvl6pPr>
          <a:lvl7pPr marL="2971800" indent="-228600" algn="l" defTabSz="457200" rtl="0" eaLnBrk="1" latinLnBrk="0" hangingPunct="1">
            <a:spcBef>
              <a:spcPts val="1000"/>
            </a:spcBef>
            <a:spcAft>
              <a:spcPts val="0"/>
            </a:spcAft>
            <a:buClr>
              <a:schemeClr val="accent1"/>
            </a:buClr>
            <a:buSzPct val="80000"/>
            <a:buFont typeface="Wingdings 3" charset="2"/>
            <a:buChar char=""/>
            <a:defRPr sz="1200" kern="120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lvl7pPr>
          <a:lvl8pPr marL="3429000" indent="-228600" algn="l" defTabSz="457200" rtl="0" eaLnBrk="1" latinLnBrk="0" hangingPunct="1">
            <a:spcBef>
              <a:spcPts val="1000"/>
            </a:spcBef>
            <a:spcAft>
              <a:spcPts val="0"/>
            </a:spcAft>
            <a:buClr>
              <a:schemeClr val="accent1"/>
            </a:buClr>
            <a:buSzPct val="80000"/>
            <a:buFont typeface="Wingdings 3" charset="2"/>
            <a:buChar char=""/>
            <a:defRPr sz="1200" kern="120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lvl8pPr>
          <a:lvl9pPr marL="3886200" indent="-228600" algn="l" defTabSz="457200" rtl="0" eaLnBrk="1" latinLnBrk="0" hangingPunct="1">
            <a:spcBef>
              <a:spcPts val="1000"/>
            </a:spcBef>
            <a:spcAft>
              <a:spcPts val="0"/>
            </a:spcAft>
            <a:buClr>
              <a:schemeClr val="accent1"/>
            </a:buClr>
            <a:buSzPct val="80000"/>
            <a:buFont typeface="Wingdings 3" charset="2"/>
            <a:buChar char=""/>
            <a:defRPr sz="1200" kern="120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marL="0" indent="0">
            <a:buNone/>
          </a:pPr>
          <a:r>
            <a:rPr lang="ru-RU" sz="1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В 2019 году произведено мяса бройлера 657 тонн</a:t>
          </a:r>
        </a:p>
        <a:p xmlns:a="http://schemas.openxmlformats.org/drawingml/2006/main">
          <a:pPr marL="0" indent="0">
            <a:buNone/>
          </a:pPr>
          <a:endParaRPr lang="ru-RU" sz="1400" b="1" dirty="0" smtClean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0.70502</cdr:x>
      <cdr:y>0.16807</cdr:y>
    </cdr:from>
    <cdr:to>
      <cdr:x>0.71747</cdr:x>
      <cdr:y>0.22969</cdr:y>
    </cdr:to>
    <cdr:cxnSp macro="">
      <cdr:nvCxnSpPr>
        <cdr:cNvPr id="16" name="Прямая соединительная линия 15"/>
        <cdr:cNvCxnSpPr/>
      </cdr:nvCxnSpPr>
      <cdr:spPr>
        <a:xfrm xmlns:a="http://schemas.openxmlformats.org/drawingml/2006/main">
          <a:off x="4314825" y="571500"/>
          <a:ext cx="76200" cy="209550"/>
        </a:xfrm>
        <a:prstGeom xmlns:a="http://schemas.openxmlformats.org/drawingml/2006/main" prst="line">
          <a:avLst/>
        </a:prstGeom>
        <a:ln xmlns:a="http://schemas.openxmlformats.org/drawingml/2006/main">
          <a:solidFill>
            <a:schemeClr val="bg2">
              <a:lumMod val="75000"/>
            </a:schemeClr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351" cy="496095"/>
          </a:xfrm>
          <a:prstGeom prst="rect">
            <a:avLst/>
          </a:prstGeom>
        </p:spPr>
        <p:txBody>
          <a:bodyPr vert="horz" lIns="91435" tIns="45717" rIns="91435" bIns="45717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728" y="0"/>
            <a:ext cx="2946351" cy="496095"/>
          </a:xfrm>
          <a:prstGeom prst="rect">
            <a:avLst/>
          </a:prstGeom>
        </p:spPr>
        <p:txBody>
          <a:bodyPr vert="horz" lIns="91435" tIns="45717" rIns="91435" bIns="45717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DFF15493-51E7-4002-9D8D-01047073C044}" type="datetimeFigureOut">
              <a:rPr lang="ru-RU"/>
              <a:pPr>
                <a:defRPr/>
              </a:pPr>
              <a:t>23.01.2020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35" tIns="45717" rIns="91435" bIns="45717" rtlCol="0" anchor="ctr"/>
          <a:lstStyle/>
          <a:p>
            <a:pPr lvl="0"/>
            <a:endParaRPr lang="ru-RU" noProof="0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928" y="4715273"/>
            <a:ext cx="5437821" cy="4466432"/>
          </a:xfrm>
          <a:prstGeom prst="rect">
            <a:avLst/>
          </a:prstGeom>
        </p:spPr>
        <p:txBody>
          <a:bodyPr vert="horz" lIns="91435" tIns="45717" rIns="91435" bIns="45717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959"/>
            <a:ext cx="2946351" cy="496094"/>
          </a:xfrm>
          <a:prstGeom prst="rect">
            <a:avLst/>
          </a:prstGeom>
        </p:spPr>
        <p:txBody>
          <a:bodyPr vert="horz" lIns="91435" tIns="45717" rIns="91435" bIns="45717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728" y="9428959"/>
            <a:ext cx="2946351" cy="496094"/>
          </a:xfrm>
          <a:prstGeom prst="rect">
            <a:avLst/>
          </a:prstGeom>
        </p:spPr>
        <p:txBody>
          <a:bodyPr vert="horz" lIns="91435" tIns="45717" rIns="91435" bIns="45717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BDEC0039-5852-4F39-8BA8-77FC216FB2A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2812568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48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18436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7482" indent="-287493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9972" indent="-229994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9961" indent="-229994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69950" indent="-229994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29939" indent="-229994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89928" indent="-229994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49917" indent="-229994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909906" indent="-229994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272C387-04EA-49A2-8EF0-2B942674CD8C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ru-RU" altLang="ru-RU" dirty="0" smtClean="0"/>
          </a:p>
        </p:txBody>
      </p:sp>
    </p:spTree>
    <p:extLst>
      <p:ext uri="{BB962C8B-B14F-4D97-AF65-F5344CB8AC3E}">
        <p14:creationId xmlns:p14="http://schemas.microsoft.com/office/powerpoint/2010/main" val="17097544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9E27D7-A2FE-4F39-8FED-D9AE37A541D1}" type="datetime1">
              <a:rPr lang="ru-RU"/>
              <a:pPr>
                <a:defRPr/>
              </a:pPr>
              <a:t>23.01.2020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950A60-E9B3-423C-BEDA-3C480824D4A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046613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6B26EB-A5DD-42B8-A5AF-1C262FD91F5E}" type="datetime1">
              <a:rPr lang="ru-RU"/>
              <a:pPr>
                <a:defRPr/>
              </a:pPr>
              <a:t>23.01.2020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0AE041-0E01-46AC-A722-9EC6FC7586B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589192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33BFB1-2991-41E5-9F06-2341D3F6B21F}" type="datetime1">
              <a:rPr lang="ru-RU"/>
              <a:pPr>
                <a:defRPr/>
              </a:pPr>
              <a:t>23.01.2020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22BA54-4531-4D9B-AFD3-1687DA7B01B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658002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DF94D2-6AA9-440B-B0D7-F869C9751598}" type="datetime1">
              <a:rPr lang="ru-RU"/>
              <a:pPr>
                <a:defRPr/>
              </a:pPr>
              <a:t>23.01.2020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8D49AB-26C2-4ED9-B653-D73E9075C59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89547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008942-D031-47F0-9DBD-7C86A36B07EA}" type="datetime1">
              <a:rPr lang="ru-RU"/>
              <a:pPr>
                <a:defRPr/>
              </a:pPr>
              <a:t>23.01.2020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BAAC46-7EC0-4C72-98A4-4C8FDF806B9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859643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7C35BA-D7D1-4F6D-89B9-207A06E2E1CB}" type="datetime1">
              <a:rPr lang="ru-RU"/>
              <a:pPr>
                <a:defRPr/>
              </a:pPr>
              <a:t>23.01.2020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4AA880-D915-496D-98D8-6055BACEB01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877925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5825B7-4E00-4AF8-B1B5-FB7F3A54CA42}" type="datetime1">
              <a:rPr lang="ru-RU"/>
              <a:pPr>
                <a:defRPr/>
              </a:pPr>
              <a:t>23.01.2020</a:t>
            </a:fld>
            <a:endParaRPr lang="ru-RU" dirty="0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08B600-B417-4721-BCB7-7D85AF69155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343503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470FEE-BF83-48D6-B9B0-51DC0E24693A}" type="datetime1">
              <a:rPr lang="ru-RU"/>
              <a:pPr>
                <a:defRPr/>
              </a:pPr>
              <a:t>23.01.2020</a:t>
            </a:fld>
            <a:endParaRPr lang="ru-RU" dirty="0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811545-6C5C-430A-B243-AAF64BB7BBC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298488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325EBD-3C79-41A2-88A0-6CD88D1AD9A9}" type="datetime1">
              <a:rPr lang="ru-RU"/>
              <a:pPr>
                <a:defRPr/>
              </a:pPr>
              <a:t>23.01.2020</a:t>
            </a:fld>
            <a:endParaRPr lang="ru-RU" dirty="0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F439F5-78A3-43AD-B3D2-75DF8393C84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856872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9556AE-928F-4C0D-A30E-7DF597D2E230}" type="datetime1">
              <a:rPr lang="ru-RU"/>
              <a:pPr>
                <a:defRPr/>
              </a:pPr>
              <a:t>23.01.2020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30D16B-D9EC-4A78-A392-89A4E0A2C5D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560362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02FC7B-ECE1-4876-81B4-3DF26ED875A3}" type="datetime1">
              <a:rPr lang="ru-RU"/>
              <a:pPr>
                <a:defRPr/>
              </a:pPr>
              <a:t>23.01.2020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FB4CC1-9E95-4F82-84F7-AD575671105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658783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5739E13-2619-46BE-9BA6-9956C55CA51D}" type="datetime1">
              <a:rPr lang="ru-RU"/>
              <a:pPr>
                <a:defRPr/>
              </a:pPr>
              <a:t>23.01.2020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B6F68B1-406A-459B-99B8-6A17910B8B2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chart" Target="../charts/chart12.xml"/><Relationship Id="rId3" Type="http://schemas.openxmlformats.org/officeDocument/2006/relationships/image" Target="../media/image4.png"/><Relationship Id="rId7" Type="http://schemas.openxmlformats.org/officeDocument/2006/relationships/image" Target="../media/image29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jpeg"/><Relationship Id="rId5" Type="http://schemas.openxmlformats.org/officeDocument/2006/relationships/chart" Target="../charts/chart11.xml"/><Relationship Id="rId10" Type="http://schemas.openxmlformats.org/officeDocument/2006/relationships/image" Target="../media/image31.jpeg"/><Relationship Id="rId4" Type="http://schemas.openxmlformats.org/officeDocument/2006/relationships/image" Target="../media/image5.png"/><Relationship Id="rId9" Type="http://schemas.openxmlformats.org/officeDocument/2006/relationships/image" Target="../media/image3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chart" Target="../charts/chart1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png"/><Relationship Id="rId7" Type="http://schemas.openxmlformats.org/officeDocument/2006/relationships/image" Target="../media/image8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g"/><Relationship Id="rId5" Type="http://schemas.openxmlformats.org/officeDocument/2006/relationships/chart" Target="../charts/chart2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5.png"/><Relationship Id="rId7" Type="http://schemas.openxmlformats.org/officeDocument/2006/relationships/image" Target="../media/image12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jpeg"/><Relationship Id="rId5" Type="http://schemas.openxmlformats.org/officeDocument/2006/relationships/image" Target="../media/image10.png"/><Relationship Id="rId10" Type="http://schemas.openxmlformats.org/officeDocument/2006/relationships/image" Target="../media/image15.jpeg"/><Relationship Id="rId4" Type="http://schemas.microsoft.com/office/2007/relationships/hdphoto" Target="../media/hdphoto1.wdp"/><Relationship Id="rId9" Type="http://schemas.openxmlformats.org/officeDocument/2006/relationships/image" Target="../media/image1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5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chart" Target="../charts/chart7.xml"/><Relationship Id="rId3" Type="http://schemas.openxmlformats.org/officeDocument/2006/relationships/image" Target="../media/image4.png"/><Relationship Id="rId7" Type="http://schemas.openxmlformats.org/officeDocument/2006/relationships/image" Target="../media/image17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chart" Target="../charts/chart6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g"/><Relationship Id="rId3" Type="http://schemas.openxmlformats.org/officeDocument/2006/relationships/image" Target="../media/image5.png"/><Relationship Id="rId7" Type="http://schemas.openxmlformats.org/officeDocument/2006/relationships/image" Target="../media/image21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eg"/><Relationship Id="rId3" Type="http://schemas.openxmlformats.org/officeDocument/2006/relationships/image" Target="../media/image3.png"/><Relationship Id="rId7" Type="http://schemas.openxmlformats.org/officeDocument/2006/relationships/image" Target="../media/image24.jpe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9.xml"/><Relationship Id="rId5" Type="http://schemas.openxmlformats.org/officeDocument/2006/relationships/chart" Target="../charts/chart8.xml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10.xm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6" descr="D:\Входящие2\Презентации\Япония\03\back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-20638"/>
            <a:ext cx="9180513" cy="5164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3" descr="D:\Мои документы\Изображения\gerb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9700" y="195263"/>
            <a:ext cx="946491" cy="101315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4" name="TextBox 3"/>
          <p:cNvSpPr txBox="1"/>
          <p:nvPr/>
        </p:nvSpPr>
        <p:spPr>
          <a:xfrm>
            <a:off x="2483767" y="2139702"/>
            <a:ext cx="5829177" cy="923330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r>
              <a:rPr lang="ru-RU" b="1" i="1" dirty="0">
                <a:solidFill>
                  <a:schemeClr val="tx2">
                    <a:lumMod val="50000"/>
                  </a:schemeClr>
                </a:solidFill>
              </a:rPr>
              <a:t>Отчет </a:t>
            </a:r>
            <a:r>
              <a:rPr lang="ru-RU" b="1" i="1" dirty="0" smtClean="0">
                <a:solidFill>
                  <a:schemeClr val="tx2">
                    <a:lumMod val="50000"/>
                  </a:schemeClr>
                </a:solidFill>
              </a:rPr>
              <a:t>о деятельности Министерства </a:t>
            </a:r>
            <a:r>
              <a:rPr lang="ru-RU" b="1" i="1" dirty="0">
                <a:solidFill>
                  <a:schemeClr val="tx2">
                    <a:lumMod val="50000"/>
                  </a:schemeClr>
                </a:solidFill>
              </a:rPr>
              <a:t>сельского хозяйства, пищевой и перерабатывающей промышленности Камчатского края </a:t>
            </a:r>
            <a:r>
              <a:rPr lang="ru-RU" b="1" i="1" dirty="0" smtClean="0">
                <a:solidFill>
                  <a:schemeClr val="tx2">
                    <a:lumMod val="50000"/>
                  </a:schemeClr>
                </a:solidFill>
              </a:rPr>
              <a:t>за </a:t>
            </a:r>
            <a:r>
              <a:rPr lang="ru-RU" b="1" i="1" dirty="0">
                <a:solidFill>
                  <a:schemeClr val="tx2">
                    <a:lumMod val="50000"/>
                  </a:schemeClr>
                </a:solidFill>
              </a:rPr>
              <a:t>2019 год</a:t>
            </a:r>
            <a:endParaRPr lang="ru-RU" i="1" dirty="0">
              <a:solidFill>
                <a:schemeClr val="tx2">
                  <a:lumMod val="50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5436096" y="3991323"/>
            <a:ext cx="3707904" cy="1077218"/>
          </a:xfrm>
        </p:spPr>
        <p:txBody>
          <a:bodyPr wrap="square">
            <a:spAutoFit/>
          </a:bodyPr>
          <a:lstStyle/>
          <a:p>
            <a:pPr algn="l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b="1" i="1" dirty="0" smtClean="0">
                <a:solidFill>
                  <a:schemeClr val="tx2">
                    <a:lumMod val="50000"/>
                  </a:schemeClr>
                </a:solidFill>
                <a:latin typeface="Calibri" pitchFamily="34" charset="0"/>
                <a:cs typeface="Arial" charset="0"/>
              </a:rPr>
              <a:t>Доклад Вячеслава Павловича Черныша,</a:t>
            </a:r>
            <a:endParaRPr lang="ru-RU" b="1" i="1" dirty="0">
              <a:solidFill>
                <a:schemeClr val="tx2">
                  <a:lumMod val="50000"/>
                </a:schemeClr>
              </a:solidFill>
              <a:latin typeface="Calibri" pitchFamily="34" charset="0"/>
              <a:cs typeface="Arial" charset="0"/>
            </a:endParaRPr>
          </a:p>
          <a:p>
            <a:pPr algn="l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b="1" i="1" dirty="0" smtClean="0">
                <a:solidFill>
                  <a:schemeClr val="tx2">
                    <a:lumMod val="50000"/>
                  </a:schemeClr>
                </a:solidFill>
                <a:latin typeface="Calibri" pitchFamily="34" charset="0"/>
                <a:cs typeface="Arial" charset="0"/>
              </a:rPr>
              <a:t>Министра </a:t>
            </a:r>
            <a:r>
              <a:rPr lang="ru-RU" b="1" i="1" dirty="0">
                <a:solidFill>
                  <a:schemeClr val="tx2">
                    <a:lumMod val="50000"/>
                  </a:schemeClr>
                </a:solidFill>
                <a:latin typeface="Calibri" pitchFamily="34" charset="0"/>
                <a:cs typeface="Arial" charset="0"/>
              </a:rPr>
              <a:t>сельского хозяйства, </a:t>
            </a:r>
          </a:p>
          <a:p>
            <a:pPr algn="l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b="1" i="1" dirty="0">
                <a:solidFill>
                  <a:schemeClr val="tx2">
                    <a:lumMod val="50000"/>
                  </a:schemeClr>
                </a:solidFill>
                <a:latin typeface="Calibri" pitchFamily="34" charset="0"/>
                <a:cs typeface="Arial" charset="0"/>
              </a:rPr>
              <a:t>пищевой и перерабатывающей промышленности Камчатского края</a:t>
            </a:r>
          </a:p>
          <a:p>
            <a:pPr algn="l">
              <a:defRPr/>
            </a:pPr>
            <a:endParaRPr lang="ru-RU" sz="1600" b="1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Объект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38785268"/>
              </p:ext>
            </p:extLst>
          </p:nvPr>
        </p:nvGraphicFramePr>
        <p:xfrm>
          <a:off x="349514" y="1256894"/>
          <a:ext cx="4176464" cy="363840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670586"/>
                <a:gridCol w="954620"/>
                <a:gridCol w="1551258"/>
              </a:tblGrid>
              <a:tr h="51385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продукции</a:t>
                      </a:r>
                      <a:endParaRPr lang="ru-RU" sz="11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Кол-во проб</a:t>
                      </a:r>
                      <a:endParaRPr lang="ru-RU" sz="11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 исследований</a:t>
                      </a:r>
                      <a:endParaRPr lang="ru-RU" sz="11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72406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Молоко сырое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912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44548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Молочная продукция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784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44548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Мясо 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(говядина, свинина)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406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44548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Мясо </a:t>
                      </a: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птицы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110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72406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ленина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44548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</a:t>
                      </a: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ед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44548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Яйцо 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104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7146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Итого 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209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2399</a:t>
                      </a:r>
                      <a:endParaRPr lang="ru-RU" sz="11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7146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Смывы с оборудования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1310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1310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E8D49AB-26C2-4ED9-B653-D73E9075C59B}" type="slidenum">
              <a:rPr lang="ru-RU" smtClean="0"/>
              <a:pPr>
                <a:defRPr/>
              </a:pPr>
              <a:t>10</a:t>
            </a:fld>
            <a:endParaRPr lang="ru-RU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963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3" descr="D:\Мои документы\Изображения\gerb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0660" y="0"/>
            <a:ext cx="814700" cy="963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Заголовок 1"/>
          <p:cNvSpPr txBox="1">
            <a:spLocks/>
          </p:cNvSpPr>
          <p:nvPr/>
        </p:nvSpPr>
        <p:spPr bwMode="auto">
          <a:xfrm>
            <a:off x="349514" y="207518"/>
            <a:ext cx="7246822" cy="6360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Исследование пищевой продукции по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показателям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безопасности в рамках краевого мониторинга 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8969" y="1283492"/>
            <a:ext cx="4181351" cy="3419880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2693447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6329"/>
            <a:ext cx="9144000" cy="479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107504" y="149894"/>
            <a:ext cx="7920880" cy="400110"/>
          </a:xfrm>
          <a:prstGeom prst="rect">
            <a:avLst/>
          </a:prstGeom>
          <a:noFill/>
          <a:effectLst/>
        </p:spPr>
        <p:txBody>
          <a:bodyPr wrap="squar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Пищевая  промышленность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10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024438"/>
            <a:ext cx="9144000" cy="1190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6" name="Picture 3" descr="D:\Мои документы\Изображения\gerb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4407" y="44606"/>
            <a:ext cx="616249" cy="661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3" name="Диаграмма 2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05944437"/>
              </p:ext>
            </p:extLst>
          </p:nvPr>
        </p:nvGraphicFramePr>
        <p:xfrm>
          <a:off x="755576" y="2503115"/>
          <a:ext cx="3888432" cy="24810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pic>
        <p:nvPicPr>
          <p:cNvPr id="19" name="Рисунок 1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03003">
            <a:off x="570223" y="818592"/>
            <a:ext cx="1773210" cy="12884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1191096"/>
            <a:ext cx="1958551" cy="13006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aphicFrame>
        <p:nvGraphicFramePr>
          <p:cNvPr id="9" name="Диаграмма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58211324"/>
              </p:ext>
            </p:extLst>
          </p:nvPr>
        </p:nvGraphicFramePr>
        <p:xfrm>
          <a:off x="4716016" y="411510"/>
          <a:ext cx="4253359" cy="25844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pic>
        <p:nvPicPr>
          <p:cNvPr id="10" name="Picture 5" descr="ÐÑÐ»ÐºÐ°Ð½Ñ ÐÐ°Ð¼ÑÐ°ÑÐºÐ¸ Ð¼Ð¸Ð½ÐµÑÐ°Ð»ÑÐ½Ð°Ñ Ð¿Ð¸ÑÑÐµÐ²Ð°Ñ Ð²Ð¾Ð´Ð°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38515">
            <a:off x="6564019" y="3285535"/>
            <a:ext cx="1922604" cy="14457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3" descr="i?id=27375282-11-72&amp;n=21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113798">
            <a:off x="4459074" y="3207926"/>
            <a:ext cx="1925374" cy="136874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70298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1700" y="1391452"/>
            <a:ext cx="6264696" cy="35565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E8D49AB-26C2-4ED9-B653-D73E9075C59B}" type="slidenum">
              <a:rPr lang="ru-RU" smtClean="0"/>
              <a:pPr>
                <a:defRPr/>
              </a:pPr>
              <a:t>12</a:t>
            </a:fld>
            <a:endParaRPr lang="ru-RU" dirty="0"/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79512" y="583787"/>
            <a:ext cx="8049072" cy="857250"/>
          </a:xfrm>
        </p:spPr>
        <p:txBody>
          <a:bodyPr>
            <a:normAutofit/>
          </a:bodyPr>
          <a:lstStyle/>
          <a:p>
            <a:r>
              <a:rPr lang="ru-RU" sz="4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СПАСИБО ЗА ВНИМАНИЕ!</a:t>
            </a:r>
            <a:endParaRPr lang="ru-RU" sz="4400" b="1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158"/>
            <a:ext cx="9144000" cy="72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3" descr="D:\Мои документы\Изображения\gerb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0392" y="10318"/>
            <a:ext cx="724470" cy="7888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81323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6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6" dur="37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7" dur="37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8" dur="37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9" dur="37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804"/>
            <a:ext cx="9144000" cy="8060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179512" y="114963"/>
            <a:ext cx="6984776" cy="646331"/>
          </a:xfrm>
          <a:prstGeom prst="rect">
            <a:avLst/>
          </a:prstGeom>
          <a:noFill/>
          <a:effectLst/>
        </p:spPr>
        <p:txBody>
          <a:bodyPr wrap="squar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/>
              <a:t>Объём средств, </a:t>
            </a:r>
            <a:endParaRPr lang="ru-RU" b="1" dirty="0" smtClean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/>
              <a:t>направленных </a:t>
            </a:r>
            <a:r>
              <a:rPr lang="ru-RU" b="1" dirty="0"/>
              <a:t>в 2019 году на развитие </a:t>
            </a:r>
            <a:r>
              <a:rPr lang="ru-RU" b="1" dirty="0" smtClean="0"/>
              <a:t>АПК Камчатского </a:t>
            </a:r>
            <a:r>
              <a:rPr lang="ru-RU" b="1" dirty="0"/>
              <a:t>края</a:t>
            </a:r>
            <a:endParaRPr lang="ru-RU" b="1" dirty="0">
              <a:solidFill>
                <a:schemeClr val="bg1"/>
              </a:solidFill>
              <a:latin typeface="+mn-lt"/>
              <a:cs typeface="+mn-cs"/>
            </a:endParaRPr>
          </a:p>
        </p:txBody>
      </p:sp>
      <p:pic>
        <p:nvPicPr>
          <p:cNvPr id="410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024438"/>
            <a:ext cx="9144000" cy="1190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6" name="Picture 3" descr="D:\Мои документы\Изображения\gerb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8384" y="-25623"/>
            <a:ext cx="840357" cy="9016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3" name="Диаграмма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64228212"/>
              </p:ext>
            </p:extLst>
          </p:nvPr>
        </p:nvGraphicFramePr>
        <p:xfrm>
          <a:off x="4067944" y="955923"/>
          <a:ext cx="4536504" cy="37744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pic>
        <p:nvPicPr>
          <p:cNvPr id="4" name="Рисунок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309" y="1923678"/>
            <a:ext cx="3826640" cy="280671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Объект 2"/>
          <p:cNvSpPr txBox="1">
            <a:spLocks/>
          </p:cNvSpPr>
          <p:nvPr/>
        </p:nvSpPr>
        <p:spPr bwMode="auto">
          <a:xfrm>
            <a:off x="467544" y="761294"/>
            <a:ext cx="3456384" cy="131954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</a:pPr>
            <a:r>
              <a:rPr lang="ru-RU" sz="2000" b="1" i="1" dirty="0" smtClean="0">
                <a:ln>
                  <a:solidFill>
                    <a:schemeClr val="bg1"/>
                  </a:solidFill>
                </a:ln>
                <a:solidFill>
                  <a:schemeClr val="tx1"/>
                </a:solidFill>
              </a:rPr>
              <a:t> </a:t>
            </a:r>
          </a:p>
          <a:p>
            <a:pPr>
              <a:spcBef>
                <a:spcPts val="0"/>
              </a:spcBef>
            </a:pPr>
            <a:r>
              <a:rPr lang="ru-RU" sz="2000" b="1" i="1" dirty="0" smtClean="0">
                <a:ln>
                  <a:solidFill>
                    <a:schemeClr val="bg1"/>
                  </a:solidFill>
                </a:ln>
                <a:solidFill>
                  <a:schemeClr val="tx1"/>
                </a:solidFill>
              </a:rPr>
              <a:t>более 80 гос. поддержек</a:t>
            </a:r>
          </a:p>
          <a:p>
            <a:pPr>
              <a:spcBef>
                <a:spcPts val="0"/>
              </a:spcBef>
            </a:pPr>
            <a:r>
              <a:rPr lang="ru-RU" sz="2000" b="1" i="1" dirty="0" smtClean="0">
                <a:ln>
                  <a:solidFill>
                    <a:schemeClr val="bg1"/>
                  </a:solidFill>
                </a:ln>
                <a:solidFill>
                  <a:schemeClr val="tx1"/>
                </a:solidFill>
              </a:rPr>
              <a:t>292 получателя субсидий </a:t>
            </a:r>
          </a:p>
          <a:p>
            <a:pPr>
              <a:spcBef>
                <a:spcPts val="0"/>
              </a:spcBef>
            </a:pPr>
            <a:endParaRPr lang="ru-RU" sz="2000" b="1" dirty="0">
              <a:ln>
                <a:solidFill>
                  <a:schemeClr val="bg1"/>
                </a:solidFill>
              </a:ln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9538"/>
            <a:ext cx="9144000" cy="5474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024438"/>
            <a:ext cx="9144000" cy="1190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6" name="Picture 3" descr="D:\Мои документы\Изображения\gerb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1519" y="26318"/>
            <a:ext cx="652462" cy="700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3" name="Диаграмма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78365711"/>
              </p:ext>
            </p:extLst>
          </p:nvPr>
        </p:nvGraphicFramePr>
        <p:xfrm>
          <a:off x="467544" y="843557"/>
          <a:ext cx="4176464" cy="244827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pic>
        <p:nvPicPr>
          <p:cNvPr id="2" name="Рисунок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677863"/>
            <a:ext cx="4033949" cy="3017678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107504" y="149894"/>
            <a:ext cx="7920880" cy="400110"/>
          </a:xfrm>
          <a:prstGeom prst="rect">
            <a:avLst/>
          </a:prstGeom>
          <a:noFill/>
          <a:effectLst/>
        </p:spPr>
        <p:txBody>
          <a:bodyPr wrap="squar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Реализация Указа Президента от 07.05.2018 №204</a:t>
            </a: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761" y="2963055"/>
            <a:ext cx="2692690" cy="179374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9732" y="3091094"/>
            <a:ext cx="2592288" cy="185223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6" name="Объект 2"/>
          <p:cNvSpPr txBox="1">
            <a:spLocks/>
          </p:cNvSpPr>
          <p:nvPr/>
        </p:nvSpPr>
        <p:spPr bwMode="auto">
          <a:xfrm>
            <a:off x="5148814" y="3518366"/>
            <a:ext cx="3456384" cy="131954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</a:pPr>
            <a:r>
              <a:rPr lang="ru-RU" sz="2000" b="1" i="1" dirty="0" smtClean="0">
                <a:ln>
                  <a:solidFill>
                    <a:schemeClr val="bg1"/>
                  </a:solidFill>
                </a:ln>
                <a:solidFill>
                  <a:schemeClr val="tx1"/>
                </a:solidFill>
              </a:rPr>
              <a:t> </a:t>
            </a:r>
          </a:p>
          <a:p>
            <a:pPr>
              <a:spcBef>
                <a:spcPts val="0"/>
              </a:spcBef>
            </a:pPr>
            <a:r>
              <a:rPr lang="ru-RU" sz="2800" b="1" i="1" dirty="0" smtClean="0">
                <a:ln>
                  <a:solidFill>
                    <a:schemeClr val="bg1"/>
                  </a:solidFill>
                </a:ln>
                <a:solidFill>
                  <a:schemeClr val="tx1"/>
                </a:solidFill>
              </a:rPr>
              <a:t>16,78</a:t>
            </a:r>
            <a:r>
              <a:rPr lang="ru-RU" sz="2000" b="1" i="1" dirty="0" smtClean="0">
                <a:ln>
                  <a:solidFill>
                    <a:schemeClr val="bg1"/>
                  </a:solidFill>
                </a:ln>
                <a:solidFill>
                  <a:schemeClr val="tx1"/>
                </a:solidFill>
              </a:rPr>
              <a:t> млн. рублей</a:t>
            </a:r>
          </a:p>
          <a:p>
            <a:pPr>
              <a:spcBef>
                <a:spcPts val="0"/>
              </a:spcBef>
            </a:pPr>
            <a:endParaRPr lang="ru-RU" sz="2000" b="1" dirty="0">
              <a:ln>
                <a:solidFill>
                  <a:schemeClr val="bg1"/>
                </a:solidFill>
              </a:ln>
            </a:endParaRPr>
          </a:p>
        </p:txBody>
      </p:sp>
    </p:spTree>
    <p:extLst>
      <p:ext uri="{BB962C8B-B14F-4D97-AF65-F5344CB8AC3E}">
        <p14:creationId xmlns:p14="http://schemas.microsoft.com/office/powerpoint/2010/main" val="3438146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110235"/>
            <a:ext cx="9144001" cy="479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3" descr="D:\Мои документы\Изображения\gerb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3518" y="41001"/>
            <a:ext cx="576064" cy="616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020022"/>
            <a:ext cx="9144000" cy="1234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Прямоугольник 1"/>
          <p:cNvSpPr>
            <a:spLocks noChangeArrowheads="1"/>
          </p:cNvSpPr>
          <p:nvPr/>
        </p:nvSpPr>
        <p:spPr bwMode="auto">
          <a:xfrm>
            <a:off x="190500" y="149195"/>
            <a:ext cx="78486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lvl="0" eaLnBrk="1" hangingPunct="1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Уровень самообеспеченности Камчатского края </a:t>
            </a:r>
          </a:p>
        </p:txBody>
      </p:sp>
      <p:pic>
        <p:nvPicPr>
          <p:cNvPr id="3078" name="Picture 6" descr="https://im3-tub-ru.yandex.net/i?id=c484027422f553ad03402945dac3e4e2&amp;n=33&amp;h=190&amp;w=31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720323"/>
            <a:ext cx="3019425" cy="1563396"/>
          </a:xfrm>
          <a:prstGeom prst="rect">
            <a:avLst/>
          </a:prstGeom>
          <a:noFill/>
          <a:ln>
            <a:solidFill>
              <a:srgbClr val="005EA4"/>
            </a:solidFill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s://im1-tub-ru.yandex.net/i?id=029420d9f19ca418c34650849f3aa7ac&amp;n=33&amp;h=190&amp;w=30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3810" y="720322"/>
            <a:ext cx="3168352" cy="1563398"/>
          </a:xfrm>
          <a:prstGeom prst="rect">
            <a:avLst/>
          </a:prstGeom>
          <a:noFill/>
          <a:ln>
            <a:solidFill>
              <a:srgbClr val="005EA4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 descr="https://im3-tub-ru.yandex.net/i?id=e1cbdb3c7172dc58df416088c75b81ed&amp;n=33&amp;h=190&amp;w=28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257" y="2930051"/>
            <a:ext cx="2376264" cy="1452750"/>
          </a:xfrm>
          <a:prstGeom prst="rect">
            <a:avLst/>
          </a:prstGeom>
          <a:noFill/>
          <a:ln>
            <a:solidFill>
              <a:srgbClr val="005EA4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4" name="Picture 12" descr="http://www.ua.all.biz/img/ua/catalog/2955835.jpeg?rrr=1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1430" y="2924931"/>
            <a:ext cx="2481139" cy="1447020"/>
          </a:xfrm>
          <a:prstGeom prst="rect">
            <a:avLst/>
          </a:prstGeom>
          <a:noFill/>
          <a:ln>
            <a:solidFill>
              <a:srgbClr val="005EA4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0" name="Picture 18" descr="http://sgusenka.ru/img/kislomolochnyie_produktyi8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2919200"/>
            <a:ext cx="2648347" cy="1447020"/>
          </a:xfrm>
          <a:prstGeom prst="rect">
            <a:avLst/>
          </a:prstGeom>
          <a:noFill/>
          <a:ln>
            <a:solidFill>
              <a:srgbClr val="005EA4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1268905" y="2283720"/>
            <a:ext cx="24248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Clr>
                <a:srgbClr val="9BBB59"/>
              </a:buClr>
            </a:pPr>
            <a:r>
              <a:rPr lang="ru-RU" b="1" dirty="0" smtClean="0">
                <a:solidFill>
                  <a:srgbClr val="005EA4"/>
                </a:solidFill>
              </a:rPr>
              <a:t>Овощные культуры – 40,6%</a:t>
            </a:r>
            <a:endParaRPr lang="ru-RU" b="1" dirty="0">
              <a:solidFill>
                <a:srgbClr val="005EA4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519833" y="2299937"/>
            <a:ext cx="24248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Clr>
                <a:srgbClr val="9BBB59"/>
              </a:buClr>
            </a:pPr>
            <a:r>
              <a:rPr lang="ru-RU" b="1" dirty="0" smtClean="0">
                <a:solidFill>
                  <a:srgbClr val="005EA4"/>
                </a:solidFill>
              </a:rPr>
              <a:t>Картофель – в полном объеме</a:t>
            </a:r>
            <a:endParaRPr lang="ru-RU" b="1" dirty="0">
              <a:solidFill>
                <a:srgbClr val="005EA4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71261" y="4443958"/>
            <a:ext cx="24248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Clr>
                <a:srgbClr val="9BBB59"/>
              </a:buClr>
            </a:pPr>
            <a:r>
              <a:rPr lang="ru-RU" sz="1600" b="1" dirty="0" smtClean="0">
                <a:solidFill>
                  <a:srgbClr val="005EA4"/>
                </a:solidFill>
              </a:rPr>
              <a:t>Мясо и мясопродукты – 24,7%</a:t>
            </a:r>
            <a:endParaRPr lang="ru-RU" sz="1600" b="1" dirty="0">
              <a:solidFill>
                <a:srgbClr val="005EA4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379239" y="4443958"/>
            <a:ext cx="24248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Clr>
                <a:srgbClr val="9BBB59"/>
              </a:buClr>
            </a:pPr>
            <a:r>
              <a:rPr lang="ru-RU" sz="1600" b="1" dirty="0" smtClean="0">
                <a:solidFill>
                  <a:srgbClr val="005EA4"/>
                </a:solidFill>
              </a:rPr>
              <a:t>Молоко и молокопродукты– 47%</a:t>
            </a:r>
            <a:endParaRPr lang="ru-RU" sz="1600" b="1" dirty="0">
              <a:solidFill>
                <a:srgbClr val="005EA4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359592" y="4443958"/>
            <a:ext cx="24248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Clr>
                <a:srgbClr val="9BBB59"/>
              </a:buClr>
            </a:pPr>
            <a:r>
              <a:rPr lang="ru-RU" b="1" dirty="0" smtClean="0">
                <a:solidFill>
                  <a:srgbClr val="005EA4"/>
                </a:solidFill>
              </a:rPr>
              <a:t>Яйцо – </a:t>
            </a:r>
            <a:r>
              <a:rPr lang="en-US" b="1" smtClean="0">
                <a:solidFill>
                  <a:srgbClr val="005EA4"/>
                </a:solidFill>
              </a:rPr>
              <a:t>76</a:t>
            </a:r>
            <a:r>
              <a:rPr lang="ru-RU" b="1" smtClean="0">
                <a:solidFill>
                  <a:srgbClr val="005EA4"/>
                </a:solidFill>
              </a:rPr>
              <a:t>%</a:t>
            </a:r>
            <a:endParaRPr lang="ru-RU" b="1" dirty="0">
              <a:solidFill>
                <a:srgbClr val="005EA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6645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E8D49AB-26C2-4ED9-B653-D73E9075C59B}" type="slidenum">
              <a:rPr lang="ru-RU" smtClean="0"/>
              <a:pPr>
                <a:defRPr/>
              </a:pPr>
              <a:t>5</a:t>
            </a:fld>
            <a:endParaRPr lang="ru-RU" dirty="0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7723" y="39928"/>
            <a:ext cx="9143999" cy="7859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3" descr="D:\Мои документы\Изображения\gerb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8834" y="19963"/>
            <a:ext cx="739213" cy="825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7236296" y="1347614"/>
            <a:ext cx="2088232" cy="646331"/>
          </a:xfrm>
          <a:prstGeom prst="rect">
            <a:avLst/>
          </a:prstGeom>
          <a:noFill/>
          <a:effectLst/>
        </p:spPr>
        <p:txBody>
          <a:bodyPr wrap="squar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/>
              <a:t>Молочное скотоводство</a:t>
            </a:r>
            <a:endParaRPr lang="ru-RU" b="1" dirty="0">
              <a:solidFill>
                <a:schemeClr val="bg1"/>
              </a:solidFill>
              <a:latin typeface="+mn-lt"/>
              <a:cs typeface="+mn-cs"/>
            </a:endParaRPr>
          </a:p>
        </p:txBody>
      </p:sp>
      <p:graphicFrame>
        <p:nvGraphicFramePr>
          <p:cNvPr id="12" name="Диаграмма 11"/>
          <p:cNvGraphicFramePr/>
          <p:nvPr>
            <p:extLst>
              <p:ext uri="{D42A27DB-BD31-4B8C-83A1-F6EECF244321}">
                <p14:modId xmlns:p14="http://schemas.microsoft.com/office/powerpoint/2010/main" val="1247566595"/>
              </p:ext>
            </p:extLst>
          </p:nvPr>
        </p:nvGraphicFramePr>
        <p:xfrm>
          <a:off x="5148063" y="1043569"/>
          <a:ext cx="3643129" cy="34660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31" name="Объект 30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79724044"/>
              </p:ext>
            </p:extLst>
          </p:nvPr>
        </p:nvGraphicFramePr>
        <p:xfrm>
          <a:off x="539750" y="3005138"/>
          <a:ext cx="4248150" cy="20367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7" name="Прямоугольник 16"/>
          <p:cNvSpPr/>
          <p:nvPr/>
        </p:nvSpPr>
        <p:spPr>
          <a:xfrm>
            <a:off x="467544" y="148722"/>
            <a:ext cx="6984776" cy="400110"/>
          </a:xfrm>
          <a:prstGeom prst="rect">
            <a:avLst/>
          </a:prstGeom>
          <a:noFill/>
          <a:effectLst/>
        </p:spPr>
        <p:txBody>
          <a:bodyPr wrap="squar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животноводства в Камчатском крае</a:t>
            </a:r>
            <a:endParaRPr lang="ru-RU" sz="2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6" name="Диаграмма 25"/>
          <p:cNvGraphicFramePr/>
          <p:nvPr>
            <p:extLst>
              <p:ext uri="{D42A27DB-BD31-4B8C-83A1-F6EECF244321}">
                <p14:modId xmlns:p14="http://schemas.microsoft.com/office/powerpoint/2010/main" val="3191240499"/>
              </p:ext>
            </p:extLst>
          </p:nvPr>
        </p:nvGraphicFramePr>
        <p:xfrm>
          <a:off x="323528" y="1201835"/>
          <a:ext cx="4392488" cy="174420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32" name="Прямоугольник 31"/>
          <p:cNvSpPr/>
          <p:nvPr/>
        </p:nvSpPr>
        <p:spPr>
          <a:xfrm>
            <a:off x="1619672" y="785900"/>
            <a:ext cx="3744416" cy="338554"/>
          </a:xfrm>
          <a:prstGeom prst="rect">
            <a:avLst/>
          </a:prstGeom>
          <a:noFill/>
          <a:effectLst/>
        </p:spPr>
        <p:txBody>
          <a:bodyPr wrap="squar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i="1" dirty="0" smtClean="0"/>
              <a:t>Динамика продуктивности коров:</a:t>
            </a:r>
            <a:endParaRPr lang="ru-RU" sz="1600" b="1" i="1" dirty="0">
              <a:solidFill>
                <a:schemeClr val="bg1"/>
              </a:solidFill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86247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128" y="81198"/>
            <a:ext cx="9144000" cy="6282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107504" y="92472"/>
            <a:ext cx="8209409" cy="369332"/>
          </a:xfrm>
          <a:prstGeom prst="rect">
            <a:avLst/>
          </a:prstGeom>
          <a:noFill/>
          <a:effectLst/>
        </p:spPr>
        <p:txBody>
          <a:bodyPr wrap="squar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latin typeface="Calibri"/>
              </a:rPr>
              <a:t>Обеспечение сбалансированности рационов кормления </a:t>
            </a:r>
            <a:endParaRPr lang="ru-RU" b="1" dirty="0">
              <a:latin typeface="Calibri"/>
            </a:endParaRPr>
          </a:p>
        </p:txBody>
      </p:sp>
      <p:pic>
        <p:nvPicPr>
          <p:cNvPr id="410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024438"/>
            <a:ext cx="9144000" cy="1190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6" name="Picture 3" descr="D:\Мои документы\Изображения\gerb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2400" y="78236"/>
            <a:ext cx="652462" cy="700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" name="Диаграмма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10327627"/>
              </p:ext>
            </p:extLst>
          </p:nvPr>
        </p:nvGraphicFramePr>
        <p:xfrm>
          <a:off x="5868144" y="806826"/>
          <a:ext cx="2765113" cy="27730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pic>
        <p:nvPicPr>
          <p:cNvPr id="3" name="Рисунок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6" y="3219822"/>
            <a:ext cx="2304256" cy="153445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889741"/>
            <a:ext cx="4774307" cy="13023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Объект 2"/>
          <p:cNvSpPr txBox="1">
            <a:spLocks/>
          </p:cNvSpPr>
          <p:nvPr/>
        </p:nvSpPr>
        <p:spPr bwMode="auto">
          <a:xfrm>
            <a:off x="3563888" y="2219714"/>
            <a:ext cx="2189049" cy="90273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</a:pPr>
            <a:r>
              <a:rPr lang="ru-RU" sz="2000" b="1" i="1" dirty="0" smtClean="0">
                <a:ln>
                  <a:solidFill>
                    <a:schemeClr val="bg1"/>
                  </a:solidFill>
                </a:ln>
                <a:solidFill>
                  <a:schemeClr val="tx1"/>
                </a:solidFill>
              </a:rPr>
              <a:t>закуплено 14,2 тыс. тонн зерна</a:t>
            </a:r>
          </a:p>
          <a:p>
            <a:pPr>
              <a:spcBef>
                <a:spcPts val="0"/>
              </a:spcBef>
            </a:pPr>
            <a:endParaRPr lang="ru-RU" sz="2000" b="1" dirty="0">
              <a:ln>
                <a:solidFill>
                  <a:schemeClr val="bg1"/>
                </a:solidFill>
              </a:ln>
            </a:endParaRPr>
          </a:p>
        </p:txBody>
      </p:sp>
      <p:graphicFrame>
        <p:nvGraphicFramePr>
          <p:cNvPr id="11" name="Диаграмма 10"/>
          <p:cNvGraphicFramePr/>
          <p:nvPr>
            <p:extLst>
              <p:ext uri="{D42A27DB-BD31-4B8C-83A1-F6EECF244321}">
                <p14:modId xmlns:p14="http://schemas.microsoft.com/office/powerpoint/2010/main" val="816338526"/>
              </p:ext>
            </p:extLst>
          </p:nvPr>
        </p:nvGraphicFramePr>
        <p:xfrm>
          <a:off x="345862" y="1995686"/>
          <a:ext cx="2929994" cy="29734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</p:spTree>
    <p:extLst>
      <p:ext uri="{BB962C8B-B14F-4D97-AF65-F5344CB8AC3E}">
        <p14:creationId xmlns:p14="http://schemas.microsoft.com/office/powerpoint/2010/main" val="28585240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E8D49AB-26C2-4ED9-B653-D73E9075C59B}" type="slidenum">
              <a:rPr lang="ru-RU" smtClean="0"/>
              <a:pPr>
                <a:defRPr/>
              </a:pPr>
              <a:t>7</a:t>
            </a:fld>
            <a:endParaRPr lang="ru-RU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14"/>
            <a:ext cx="9171723" cy="6620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3" descr="D:\Мои документы\Изображения\gerb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8384" y="-27943"/>
            <a:ext cx="720080" cy="7619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Объект 4"/>
          <p:cNvSpPr>
            <a:spLocks noGrp="1"/>
          </p:cNvSpPr>
          <p:nvPr>
            <p:ph idx="1"/>
          </p:nvPr>
        </p:nvSpPr>
        <p:spPr>
          <a:xfrm>
            <a:off x="402620" y="856787"/>
            <a:ext cx="8229600" cy="3792712"/>
          </a:xfrm>
          <a:effectLst>
            <a:glow rad="127000">
              <a:schemeClr val="accent1">
                <a:alpha val="34000"/>
              </a:schemeClr>
            </a:glow>
          </a:effectLst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2019 году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сельскохозяйственными производителями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с учетом мер государственной поддержки приобретено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7 тракторов;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2 кормоуборочных комбайна;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17 единиц кормозаготовительной и почвоперерабатывающей техники;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4 фронтальных погрузчика;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произведен текущий ремонт на 5 молочных фермах;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оленеводческими организациями приобретено 19 единиц вездеходной техники;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перерабатывающими предприятиями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54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единицы оборудования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специализированных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автомобиля.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467544" y="148722"/>
            <a:ext cx="6984776" cy="400110"/>
          </a:xfrm>
          <a:prstGeom prst="rect">
            <a:avLst/>
          </a:prstGeom>
          <a:noFill/>
          <a:effectLst/>
        </p:spPr>
        <p:txBody>
          <a:bodyPr wrap="squar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Техническая и технологическая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модернизация АПК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Picture 2" descr="D:\Мои документы\Рабочий стол\image8_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3523416"/>
            <a:ext cx="2483296" cy="139514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9347" y="3439129"/>
            <a:ext cx="2294045" cy="15291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3463" y="3758944"/>
            <a:ext cx="1801016" cy="124048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1420" y="1035248"/>
            <a:ext cx="2020303" cy="139640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556" y="3634986"/>
            <a:ext cx="1999940" cy="12920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695840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0113" y="2427734"/>
            <a:ext cx="3267870" cy="23594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E8D49AB-26C2-4ED9-B653-D73E9075C59B}" type="slidenum">
              <a:rPr lang="ru-RU" smtClean="0"/>
              <a:pPr>
                <a:defRPr/>
              </a:pPr>
              <a:t>8</a:t>
            </a:fld>
            <a:endParaRPr lang="ru-RU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72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3" descr="D:\Мои документы\Изображения\gerb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91115" y="0"/>
            <a:ext cx="652462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0" name="Объект 9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21025263"/>
              </p:ext>
            </p:extLst>
          </p:nvPr>
        </p:nvGraphicFramePr>
        <p:xfrm>
          <a:off x="323528" y="865310"/>
          <a:ext cx="3168353" cy="35066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3" name="Диаграмма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15955215"/>
              </p:ext>
            </p:extLst>
          </p:nvPr>
        </p:nvGraphicFramePr>
        <p:xfrm>
          <a:off x="3816278" y="3435846"/>
          <a:ext cx="1828731" cy="8774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pic>
        <p:nvPicPr>
          <p:cNvPr id="14" name="Picture 4" descr="G:\КПП\Презентации\Фото печать 2\DSC05048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189" y="742604"/>
            <a:ext cx="2885490" cy="1878766"/>
          </a:xfrm>
          <a:prstGeom prst="ellipse">
            <a:avLst/>
          </a:prstGeom>
          <a:ln>
            <a:noFill/>
          </a:ln>
          <a:effectLst>
            <a:softEdge rad="112500"/>
          </a:effectLst>
          <a:extLst/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5892" y="1091560"/>
            <a:ext cx="3003312" cy="208952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7" name="Прямоугольник 16"/>
          <p:cNvSpPr/>
          <p:nvPr/>
        </p:nvSpPr>
        <p:spPr>
          <a:xfrm>
            <a:off x="683568" y="144585"/>
            <a:ext cx="614563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i="1" dirty="0" smtClean="0">
                <a:solidFill>
                  <a:srgbClr val="40404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Мясное животноводство 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3316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3341" y="706132"/>
            <a:ext cx="3600400" cy="24302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72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9514" y="207518"/>
            <a:ext cx="5904027" cy="305688"/>
          </a:xfrm>
        </p:spPr>
        <p:txBody>
          <a:bodyPr/>
          <a:lstStyle/>
          <a:p>
            <a:pPr algn="l"/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Обеспечение эпизоотического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благополучия</a:t>
            </a:r>
            <a:endParaRPr lang="ru-RU" sz="20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E8D49AB-26C2-4ED9-B653-D73E9075C59B}" type="slidenum">
              <a:rPr lang="ru-RU" smtClean="0"/>
              <a:pPr>
                <a:defRPr/>
              </a:pPr>
              <a:t>9</a:t>
            </a:fld>
            <a:endParaRPr lang="ru-RU" dirty="0"/>
          </a:p>
        </p:txBody>
      </p:sp>
      <p:pic>
        <p:nvPicPr>
          <p:cNvPr id="6" name="Picture 3" descr="D:\Мои документы\Изображения\gerb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6913" y="20638"/>
            <a:ext cx="652462" cy="700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8" name="Объект 9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01761868"/>
              </p:ext>
            </p:extLst>
          </p:nvPr>
        </p:nvGraphicFramePr>
        <p:xfrm>
          <a:off x="107504" y="987574"/>
          <a:ext cx="4104456" cy="39957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9736334"/>
              </p:ext>
            </p:extLst>
          </p:nvPr>
        </p:nvGraphicFramePr>
        <p:xfrm>
          <a:off x="5508104" y="3062743"/>
          <a:ext cx="3013181" cy="1809294"/>
        </p:xfrm>
        <a:graphic>
          <a:graphicData uri="http://schemas.openxmlformats.org/drawingml/2006/table">
            <a:tbl>
              <a:tblPr firstRow="1" firstCol="1" bandRow="1"/>
              <a:tblGrid>
                <a:gridCol w="2028840"/>
                <a:gridCol w="984341"/>
              </a:tblGrid>
              <a:tr h="27594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Бешенство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40 проб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777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Африканская чума свиней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414 проб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777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Грипп птиц,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 </a:t>
                      </a:r>
                      <a:r>
                        <a:rPr lang="ru-RU" sz="14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т.ч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. дикая птица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1479 проб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362 </a:t>
                      </a: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пробы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594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Бруцеллез оленей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5430 проб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594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Ящур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260 проб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1" name="Заголовок 1"/>
          <p:cNvSpPr txBox="1">
            <a:spLocks/>
          </p:cNvSpPr>
          <p:nvPr/>
        </p:nvSpPr>
        <p:spPr bwMode="auto">
          <a:xfrm>
            <a:off x="3563888" y="4095155"/>
            <a:ext cx="2181719" cy="672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Мониторинговые </a:t>
            </a:r>
          </a:p>
          <a:p>
            <a:pPr algn="l"/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исследования:</a:t>
            </a:r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val="730935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12559</TotalTime>
  <Words>352</Words>
  <Application>Microsoft Office PowerPoint</Application>
  <PresentationFormat>Экран (16:9)</PresentationFormat>
  <Paragraphs>118</Paragraphs>
  <Slides>12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8" baseType="lpstr">
      <vt:lpstr>Arial</vt:lpstr>
      <vt:lpstr>Calibri</vt:lpstr>
      <vt:lpstr>Times New Roman</vt:lpstr>
      <vt:lpstr>Wingdings</vt:lpstr>
      <vt:lpstr>Wingdings 3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Обеспечение эпизоотического благополучия</vt:lpstr>
      <vt:lpstr>Презентация PowerPoint</vt:lpstr>
      <vt:lpstr>Презентация PowerPoint</vt:lpstr>
      <vt:lpstr>СПАСИБО ЗА ВНИМАНИЕ!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Дергунов Пётр Андреевич</dc:creator>
  <cp:lastModifiedBy>Засмужец Ольга Петровна</cp:lastModifiedBy>
  <cp:revision>593</cp:revision>
  <cp:lastPrinted>2019-01-29T03:11:48Z</cp:lastPrinted>
  <dcterms:created xsi:type="dcterms:W3CDTF">2012-07-13T00:55:47Z</dcterms:created>
  <dcterms:modified xsi:type="dcterms:W3CDTF">2020-01-22T22:46:30Z</dcterms:modified>
</cp:coreProperties>
</file>